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1"/>
  </p:notesMasterIdLst>
  <p:sldIdLst>
    <p:sldId id="264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</p:sldIdLst>
  <p:sldSz cx="18288000" cy="10287000"/>
  <p:notesSz cx="6858000" cy="9144000"/>
  <p:embeddedFontLst>
    <p:embeddedFont>
      <p:font typeface="Tomorrow" panose="020B0604020202020204" charset="0"/>
      <p:regular r:id="rId12"/>
    </p:embeddedFont>
    <p:embeddedFont>
      <p:font typeface="Tomorrow Bold" panose="020B0604020202020204" charset="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32" d="100"/>
          <a:sy n="32" d="100"/>
        </p:scale>
        <p:origin x="53" y="70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22.04.2025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7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AD87BD-7908-E417-25E5-532C887ABC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15621000" cy="3508375"/>
          </a:xfrm>
        </p:spPr>
        <p:txBody>
          <a:bodyPr>
            <a:normAutofit/>
          </a:bodyPr>
          <a:lstStyle/>
          <a:p>
            <a:r>
              <a:rPr lang="en-US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Sentiment Analysis of Movie Reviews</a:t>
            </a:r>
            <a:r>
              <a:rPr lang="en-US" sz="5400" b="1" dirty="0"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br>
              <a:rPr lang="en-US" sz="5400" b="1" dirty="0">
                <a:latin typeface="Times New Roman" panose="02020503050405090304" pitchFamily="18" charset="0"/>
                <a:cs typeface="Times New Roman" panose="02020503050405090304" pitchFamily="18" charset="0"/>
              </a:rPr>
            </a:br>
            <a:r>
              <a:rPr lang="en-US" sz="5400" b="1" dirty="0">
                <a:latin typeface="Times New Roman" panose="02020503050405090304" pitchFamily="18" charset="0"/>
                <a:cs typeface="Times New Roman" panose="02020503050405090304" pitchFamily="18" charset="0"/>
              </a:rPr>
              <a:t>(</a:t>
            </a:r>
            <a:r>
              <a:rPr lang="en-US" b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INTRODUCTION</a:t>
            </a:r>
            <a:r>
              <a:rPr lang="en-US" b="1" spc="-35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b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TO</a:t>
            </a:r>
            <a:r>
              <a:rPr lang="en-US" b="1" spc="-35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b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AI</a:t>
            </a:r>
            <a:r>
              <a:rPr lang="en-US" b="1" spc="-6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b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(AI-</a:t>
            </a:r>
            <a:r>
              <a:rPr lang="en-US" b="1" spc="-1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201B)</a:t>
            </a:r>
            <a:r>
              <a:rPr lang="en-US" b="1" dirty="0">
                <a:latin typeface="Times New Roman" panose="02020503050405090304" pitchFamily="18" charset="0"/>
                <a:cs typeface="Times New Roman" panose="02020503050405090304" pitchFamily="18" charset="0"/>
              </a:rPr>
              <a:t>)</a:t>
            </a:r>
            <a:br>
              <a:rPr lang="en-IN" sz="2800" b="1" dirty="0">
                <a:latin typeface="Times New Roman" panose="02020503050405090304" pitchFamily="18" charset="0"/>
                <a:cs typeface="Times New Roman" panose="02020503050405090304" pitchFamily="18" charset="0"/>
              </a:rPr>
            </a:br>
            <a:r>
              <a:rPr lang="en-IN" sz="4400" b="1" dirty="0">
                <a:latin typeface="Times New Roman" panose="02020503050405090304" pitchFamily="18" charset="0"/>
                <a:cs typeface="Times New Roman" panose="02020503050405090304" pitchFamily="18" charset="0"/>
              </a:rPr>
              <a:t>Even Semester</a:t>
            </a:r>
            <a:br>
              <a:rPr lang="en-IN" sz="4400" b="1" dirty="0">
                <a:latin typeface="Times New Roman" panose="02020503050405090304" pitchFamily="18" charset="0"/>
                <a:cs typeface="Times New Roman" panose="02020503050405090304" pitchFamily="18" charset="0"/>
              </a:rPr>
            </a:br>
            <a:r>
              <a:rPr lang="en-IN" sz="4400" b="1" dirty="0">
                <a:latin typeface="Times New Roman" panose="02020503050405090304" pitchFamily="18" charset="0"/>
                <a:cs typeface="Times New Roman" panose="02020503050405090304" pitchFamily="18" charset="0"/>
              </a:rPr>
              <a:t>Session 2024-25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DD9110-E4B9-AC57-17A8-2F2D38162F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91200" y="6286500"/>
            <a:ext cx="6400800" cy="2582944"/>
          </a:xfrm>
        </p:spPr>
        <p:txBody>
          <a:bodyPr>
            <a:normAutofit fontScale="92500" lnSpcReduction="10000"/>
          </a:bodyPr>
          <a:lstStyle/>
          <a:p>
            <a:pPr algn="ctr"/>
            <a:r>
              <a:rPr lang="en-US" sz="3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Tushar Kumar-202410116100227</a:t>
            </a:r>
          </a:p>
          <a:p>
            <a:r>
              <a:rPr lang="en-US" sz="3600" b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Vanshika</a:t>
            </a:r>
            <a:r>
              <a:rPr lang="en-US" sz="3600" b="1" spc="-6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3600" b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Srivastava</a:t>
            </a:r>
            <a:r>
              <a:rPr lang="en-US" sz="3600" b="1" spc="-5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3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-202410116100236</a:t>
            </a:r>
          </a:p>
          <a:p>
            <a:r>
              <a:rPr lang="en-US" sz="3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Vanshika Tyagi-202410116100237</a:t>
            </a:r>
          </a:p>
          <a:p>
            <a:r>
              <a:rPr lang="en-US" sz="3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Vikas Singh -202410116100244</a:t>
            </a:r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7F935C-ED8F-D1E2-7A7D-D70A75D363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10"/>
            <a:ext cx="18288000" cy="1842166"/>
          </a:xfrm>
          <a:prstGeom prst="rect">
            <a:avLst/>
          </a:prstGeom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23785C92-B95E-871A-469A-95D16EB45283}"/>
              </a:ext>
            </a:extLst>
          </p:cNvPr>
          <p:cNvSpPr txBox="1"/>
          <p:nvPr/>
        </p:nvSpPr>
        <p:spPr>
          <a:xfrm>
            <a:off x="13411200" y="8156575"/>
            <a:ext cx="4419600" cy="19368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IN" b="1" u="sng" dirty="0">
                <a:latin typeface="Times New Roman" panose="02020503050405090304" pitchFamily="18" charset="0"/>
                <a:cs typeface="Times New Roman" panose="02020503050405090304" pitchFamily="18" charset="0"/>
              </a:rPr>
              <a:t>Project Supervisor:</a:t>
            </a:r>
          </a:p>
          <a:p>
            <a:pPr algn="just"/>
            <a:r>
              <a:rPr lang="en-IN" dirty="0">
                <a:solidFill>
                  <a:srgbClr val="FF0000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Mrs. </a:t>
            </a:r>
            <a:r>
              <a:rPr lang="en-US" sz="36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Komal</a:t>
            </a:r>
            <a:r>
              <a:rPr lang="en-US" sz="3600" spc="-7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3600" dirty="0" err="1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Salgotra</a:t>
            </a:r>
            <a:r>
              <a:rPr lang="en-US" sz="3600" spc="-55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endParaRPr lang="en-IN" sz="3600" dirty="0">
              <a:solidFill>
                <a:srgbClr val="FF0000"/>
              </a:solidFill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pPr algn="just"/>
            <a:r>
              <a:rPr lang="en-IN" dirty="0">
                <a:solidFill>
                  <a:srgbClr val="FF0000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Assistant professor</a:t>
            </a:r>
          </a:p>
          <a:p>
            <a:pPr algn="just"/>
            <a:endParaRPr lang="en-IN" b="1" u="sng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25143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D0D0C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D1D1B"/>
            </a:solidFill>
          </p:spPr>
        </p:sp>
      </p:grpSp>
      <p:sp>
        <p:nvSpPr>
          <p:cNvPr id="6" name="Freeform 6" descr="preencoded.png">
            <a:hlinkClick r:id="rId3" tooltip="https://gamma.app/?utm_source=made-with-gamma"/>
          </p:cNvPr>
          <p:cNvSpPr/>
          <p:nvPr/>
        </p:nvSpPr>
        <p:spPr>
          <a:xfrm>
            <a:off x="16049019" y="9686925"/>
            <a:ext cx="2153256" cy="514350"/>
          </a:xfrm>
          <a:custGeom>
            <a:avLst/>
            <a:gdLst/>
            <a:ahLst/>
            <a:cxnLst/>
            <a:rect l="l" t="t" r="r" b="b"/>
            <a:pathLst>
              <a:path w="2153256" h="514350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Freeform 7" descr="preencoded.png"/>
          <p:cNvSpPr/>
          <p:nvPr/>
        </p:nvSpPr>
        <p:spPr>
          <a:xfrm>
            <a:off x="1143000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992238" y="2921496"/>
            <a:ext cx="9445526" cy="2657921"/>
            <a:chOff x="0" y="0"/>
            <a:chExt cx="12594035" cy="354389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2594035" cy="3543895"/>
            </a:xfrm>
            <a:custGeom>
              <a:avLst/>
              <a:gdLst/>
              <a:ahLst/>
              <a:cxnLst/>
              <a:rect l="l" t="t" r="r" b="b"/>
              <a:pathLst>
                <a:path w="12594035" h="3543895">
                  <a:moveTo>
                    <a:pt x="0" y="0"/>
                  </a:moveTo>
                  <a:lnTo>
                    <a:pt x="12594035" y="0"/>
                  </a:lnTo>
                  <a:lnTo>
                    <a:pt x="12594035" y="3543895"/>
                  </a:lnTo>
                  <a:lnTo>
                    <a:pt x="0" y="354389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12594035" cy="357247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937"/>
                </a:lnSpc>
              </a:pPr>
              <a:r>
                <a:rPr lang="en-US" sz="5562" b="1">
                  <a:solidFill>
                    <a:srgbClr val="EDEDE8"/>
                  </a:solidFill>
                  <a:latin typeface="Tomorrow Bold"/>
                  <a:ea typeface="Tomorrow Bold"/>
                  <a:cs typeface="Tomorrow Bold"/>
                  <a:sym typeface="Tomorrow Bold"/>
                </a:rPr>
                <a:t>Movie Sentiment Analysis: Unveiling Audience Emotions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92238" y="6004620"/>
            <a:ext cx="9445526" cy="1360885"/>
            <a:chOff x="0" y="0"/>
            <a:chExt cx="12594035" cy="181451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2594035" cy="1814513"/>
            </a:xfrm>
            <a:custGeom>
              <a:avLst/>
              <a:gdLst/>
              <a:ahLst/>
              <a:cxnLst/>
              <a:rect l="l" t="t" r="r" b="b"/>
              <a:pathLst>
                <a:path w="12594035" h="1814513">
                  <a:moveTo>
                    <a:pt x="0" y="0"/>
                  </a:moveTo>
                  <a:lnTo>
                    <a:pt x="12594035" y="0"/>
                  </a:lnTo>
                  <a:lnTo>
                    <a:pt x="12594035" y="1814513"/>
                  </a:lnTo>
                  <a:lnTo>
                    <a:pt x="0" y="18145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95250"/>
              <a:ext cx="12594035" cy="190976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C9C9C0"/>
                  </a:solidFill>
                  <a:latin typeface="Tomorrow"/>
                  <a:ea typeface="Tomorrow"/>
                  <a:cs typeface="Tomorrow"/>
                  <a:sym typeface="Tomorrow"/>
                </a:rPr>
                <a:t>Explore how sentiment analysis transforms movie insights. Discover how technology captures audience emotions effectively. This unveils trends and enhances film experiences.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D0D0C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D1D1B"/>
            </a:solidFill>
          </p:spPr>
        </p:sp>
      </p:grpSp>
      <p:sp>
        <p:nvSpPr>
          <p:cNvPr id="6" name="Freeform 6" descr="preencoded.png">
            <a:hlinkClick r:id="rId3" tooltip="https://gamma.app/?utm_source=made-with-gamma"/>
          </p:cNvPr>
          <p:cNvSpPr/>
          <p:nvPr/>
        </p:nvSpPr>
        <p:spPr>
          <a:xfrm>
            <a:off x="16049019" y="9686925"/>
            <a:ext cx="2153256" cy="514350"/>
          </a:xfrm>
          <a:custGeom>
            <a:avLst/>
            <a:gdLst/>
            <a:ahLst/>
            <a:cxnLst/>
            <a:rect l="l" t="t" r="r" b="b"/>
            <a:pathLst>
              <a:path w="2153256" h="514350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Freeform 7" descr="preencoded.png"/>
          <p:cNvSpPr/>
          <p:nvPr/>
        </p:nvSpPr>
        <p:spPr>
          <a:xfrm>
            <a:off x="1143000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992238" y="1450776"/>
            <a:ext cx="9445526" cy="1771947"/>
            <a:chOff x="0" y="0"/>
            <a:chExt cx="12594035" cy="236259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2594035" cy="2362597"/>
            </a:xfrm>
            <a:custGeom>
              <a:avLst/>
              <a:gdLst/>
              <a:ahLst/>
              <a:cxnLst/>
              <a:rect l="l" t="t" r="r" b="b"/>
              <a:pathLst>
                <a:path w="12594035" h="2362597">
                  <a:moveTo>
                    <a:pt x="0" y="0"/>
                  </a:moveTo>
                  <a:lnTo>
                    <a:pt x="12594035" y="0"/>
                  </a:lnTo>
                  <a:lnTo>
                    <a:pt x="12594035" y="2362597"/>
                  </a:lnTo>
                  <a:lnTo>
                    <a:pt x="0" y="236259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12594035" cy="239117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937"/>
                </a:lnSpc>
              </a:pPr>
              <a:r>
                <a:rPr lang="en-US" sz="5562" b="1">
                  <a:solidFill>
                    <a:srgbClr val="EDEDE8"/>
                  </a:solidFill>
                  <a:latin typeface="Tomorrow Bold"/>
                  <a:ea typeface="Tomorrow Bold"/>
                  <a:cs typeface="Tomorrow Bold"/>
                  <a:sym typeface="Tomorrow Bold"/>
                </a:rPr>
                <a:t>Understanding Sentiment Analysis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92238" y="3647926"/>
            <a:ext cx="9445526" cy="907256"/>
            <a:chOff x="0" y="0"/>
            <a:chExt cx="12594035" cy="120967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2594035" cy="1209675"/>
            </a:xfrm>
            <a:custGeom>
              <a:avLst/>
              <a:gdLst/>
              <a:ahLst/>
              <a:cxnLst/>
              <a:rect l="l" t="t" r="r" b="b"/>
              <a:pathLst>
                <a:path w="12594035" h="1209675">
                  <a:moveTo>
                    <a:pt x="0" y="0"/>
                  </a:moveTo>
                  <a:lnTo>
                    <a:pt x="12594035" y="0"/>
                  </a:lnTo>
                  <a:lnTo>
                    <a:pt x="12594035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95250"/>
              <a:ext cx="12594035" cy="130492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C9C9C0"/>
                  </a:solidFill>
                  <a:latin typeface="Tomorrow"/>
                  <a:ea typeface="Tomorrow"/>
                  <a:cs typeface="Tomorrow"/>
                  <a:sym typeface="Tomorrow"/>
                </a:rPr>
                <a:t>Sentiment analysis comprehends emotions in text. It spans social media, e-commerce, and health.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992238" y="5193060"/>
            <a:ext cx="637878" cy="637877"/>
            <a:chOff x="0" y="0"/>
            <a:chExt cx="850503" cy="850503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50392" cy="850519"/>
            </a:xfrm>
            <a:custGeom>
              <a:avLst/>
              <a:gdLst/>
              <a:ahLst/>
              <a:cxnLst/>
              <a:rect l="l" t="t" r="r" b="b"/>
              <a:pathLst>
                <a:path w="850392" h="850519">
                  <a:moveTo>
                    <a:pt x="0" y="56642"/>
                  </a:moveTo>
                  <a:cubicBezTo>
                    <a:pt x="0" y="25400"/>
                    <a:pt x="25400" y="0"/>
                    <a:pt x="56642" y="0"/>
                  </a:cubicBezTo>
                  <a:lnTo>
                    <a:pt x="793750" y="0"/>
                  </a:lnTo>
                  <a:cubicBezTo>
                    <a:pt x="825119" y="0"/>
                    <a:pt x="850392" y="25400"/>
                    <a:pt x="850392" y="56642"/>
                  </a:cubicBezTo>
                  <a:lnTo>
                    <a:pt x="850392" y="793750"/>
                  </a:lnTo>
                  <a:cubicBezTo>
                    <a:pt x="850392" y="825119"/>
                    <a:pt x="824992" y="850392"/>
                    <a:pt x="793750" y="850392"/>
                  </a:cubicBezTo>
                  <a:lnTo>
                    <a:pt x="56642" y="850392"/>
                  </a:lnTo>
                  <a:cubicBezTo>
                    <a:pt x="25400" y="850519"/>
                    <a:pt x="0" y="825119"/>
                    <a:pt x="0" y="793750"/>
                  </a:cubicBezTo>
                  <a:close/>
                </a:path>
              </a:pathLst>
            </a:custGeom>
            <a:solidFill>
              <a:srgbClr val="3C3C3A"/>
            </a:solidFill>
          </p:spPr>
        </p:sp>
      </p:grpSp>
      <p:grpSp>
        <p:nvGrpSpPr>
          <p:cNvPr id="16" name="Group 16"/>
          <p:cNvGrpSpPr/>
          <p:nvPr/>
        </p:nvGrpSpPr>
        <p:grpSpPr>
          <a:xfrm>
            <a:off x="1913632" y="5193060"/>
            <a:ext cx="3544044" cy="442912"/>
            <a:chOff x="0" y="0"/>
            <a:chExt cx="4725392" cy="59055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4725392" cy="590550"/>
            </a:xfrm>
            <a:custGeom>
              <a:avLst/>
              <a:gdLst/>
              <a:ahLst/>
              <a:cxnLst/>
              <a:rect l="l" t="t" r="r" b="b"/>
              <a:pathLst>
                <a:path w="4725392" h="590550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19050"/>
              <a:ext cx="4725392" cy="6096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 b="1">
                  <a:solidFill>
                    <a:srgbClr val="C9C9C0"/>
                  </a:solidFill>
                  <a:latin typeface="Tomorrow Bold"/>
                  <a:ea typeface="Tomorrow Bold"/>
                  <a:cs typeface="Tomorrow Bold"/>
                  <a:sym typeface="Tomorrow Bold"/>
                </a:rPr>
                <a:t>Wide Applications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913632" y="5806082"/>
            <a:ext cx="3659684" cy="1360885"/>
            <a:chOff x="0" y="0"/>
            <a:chExt cx="4879578" cy="1814513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4879579" cy="1814513"/>
            </a:xfrm>
            <a:custGeom>
              <a:avLst/>
              <a:gdLst/>
              <a:ahLst/>
              <a:cxnLst/>
              <a:rect l="l" t="t" r="r" b="b"/>
              <a:pathLst>
                <a:path w="4879579" h="1814513">
                  <a:moveTo>
                    <a:pt x="0" y="0"/>
                  </a:moveTo>
                  <a:lnTo>
                    <a:pt x="4879579" y="0"/>
                  </a:lnTo>
                  <a:lnTo>
                    <a:pt x="4879579" y="1814513"/>
                  </a:lnTo>
                  <a:lnTo>
                    <a:pt x="0" y="18145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95250"/>
              <a:ext cx="4879578" cy="190976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C9C9C0"/>
                  </a:solidFill>
                  <a:latin typeface="Tomorrow"/>
                  <a:ea typeface="Tomorrow"/>
                  <a:cs typeface="Tomorrow"/>
                  <a:sym typeface="Tomorrow"/>
                </a:rPr>
                <a:t>Used in marketing, politics, and understanding movie reputations.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5856834" y="5193060"/>
            <a:ext cx="637878" cy="637877"/>
            <a:chOff x="0" y="0"/>
            <a:chExt cx="850503" cy="850503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50392" cy="850519"/>
            </a:xfrm>
            <a:custGeom>
              <a:avLst/>
              <a:gdLst/>
              <a:ahLst/>
              <a:cxnLst/>
              <a:rect l="l" t="t" r="r" b="b"/>
              <a:pathLst>
                <a:path w="850392" h="850519">
                  <a:moveTo>
                    <a:pt x="0" y="56642"/>
                  </a:moveTo>
                  <a:cubicBezTo>
                    <a:pt x="0" y="25400"/>
                    <a:pt x="25400" y="0"/>
                    <a:pt x="56642" y="0"/>
                  </a:cubicBezTo>
                  <a:lnTo>
                    <a:pt x="793750" y="0"/>
                  </a:lnTo>
                  <a:cubicBezTo>
                    <a:pt x="825119" y="0"/>
                    <a:pt x="850392" y="25400"/>
                    <a:pt x="850392" y="56642"/>
                  </a:cubicBezTo>
                  <a:lnTo>
                    <a:pt x="850392" y="793750"/>
                  </a:lnTo>
                  <a:cubicBezTo>
                    <a:pt x="850392" y="825119"/>
                    <a:pt x="824992" y="850392"/>
                    <a:pt x="793750" y="850392"/>
                  </a:cubicBezTo>
                  <a:lnTo>
                    <a:pt x="56642" y="850392"/>
                  </a:lnTo>
                  <a:cubicBezTo>
                    <a:pt x="25400" y="850519"/>
                    <a:pt x="0" y="825119"/>
                    <a:pt x="0" y="793750"/>
                  </a:cubicBezTo>
                  <a:close/>
                </a:path>
              </a:pathLst>
            </a:custGeom>
            <a:solidFill>
              <a:srgbClr val="3C3C3A"/>
            </a:solidFill>
          </p:spPr>
        </p:sp>
      </p:grpSp>
      <p:grpSp>
        <p:nvGrpSpPr>
          <p:cNvPr id="24" name="Group 24"/>
          <p:cNvGrpSpPr/>
          <p:nvPr/>
        </p:nvGrpSpPr>
        <p:grpSpPr>
          <a:xfrm>
            <a:off x="6778229" y="5193060"/>
            <a:ext cx="3544044" cy="442912"/>
            <a:chOff x="0" y="0"/>
            <a:chExt cx="4725392" cy="59055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4725392" cy="590550"/>
            </a:xfrm>
            <a:custGeom>
              <a:avLst/>
              <a:gdLst/>
              <a:ahLst/>
              <a:cxnLst/>
              <a:rect l="l" t="t" r="r" b="b"/>
              <a:pathLst>
                <a:path w="4725392" h="590550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0" y="-19050"/>
              <a:ext cx="4725392" cy="6096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 b="1">
                  <a:solidFill>
                    <a:srgbClr val="C9C9C0"/>
                  </a:solidFill>
                  <a:latin typeface="Tomorrow Bold"/>
                  <a:ea typeface="Tomorrow Bold"/>
                  <a:cs typeface="Tomorrow Bold"/>
                  <a:sym typeface="Tomorrow Bold"/>
                </a:rPr>
                <a:t>Key Insight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6778229" y="5806082"/>
            <a:ext cx="3659684" cy="1360885"/>
            <a:chOff x="0" y="0"/>
            <a:chExt cx="4879578" cy="1814513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4879579" cy="1814513"/>
            </a:xfrm>
            <a:custGeom>
              <a:avLst/>
              <a:gdLst/>
              <a:ahLst/>
              <a:cxnLst/>
              <a:rect l="l" t="t" r="r" b="b"/>
              <a:pathLst>
                <a:path w="4879579" h="1814513">
                  <a:moveTo>
                    <a:pt x="0" y="0"/>
                  </a:moveTo>
                  <a:lnTo>
                    <a:pt x="4879579" y="0"/>
                  </a:lnTo>
                  <a:lnTo>
                    <a:pt x="4879579" y="1814513"/>
                  </a:lnTo>
                  <a:lnTo>
                    <a:pt x="0" y="18145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0" y="-95250"/>
              <a:ext cx="4879578" cy="190976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C9C9C0"/>
                  </a:solidFill>
                  <a:latin typeface="Tomorrow"/>
                  <a:ea typeface="Tomorrow"/>
                  <a:cs typeface="Tomorrow"/>
                  <a:sym typeface="Tomorrow"/>
                </a:rPr>
                <a:t>Offers insights into audience emotional responses.</a:t>
              </a:r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992238" y="7769424"/>
            <a:ext cx="637878" cy="637877"/>
            <a:chOff x="0" y="0"/>
            <a:chExt cx="850503" cy="850503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850392" cy="850519"/>
            </a:xfrm>
            <a:custGeom>
              <a:avLst/>
              <a:gdLst/>
              <a:ahLst/>
              <a:cxnLst/>
              <a:rect l="l" t="t" r="r" b="b"/>
              <a:pathLst>
                <a:path w="850392" h="850519">
                  <a:moveTo>
                    <a:pt x="0" y="56642"/>
                  </a:moveTo>
                  <a:cubicBezTo>
                    <a:pt x="0" y="25400"/>
                    <a:pt x="25400" y="0"/>
                    <a:pt x="56642" y="0"/>
                  </a:cubicBezTo>
                  <a:lnTo>
                    <a:pt x="793750" y="0"/>
                  </a:lnTo>
                  <a:cubicBezTo>
                    <a:pt x="825119" y="0"/>
                    <a:pt x="850392" y="25400"/>
                    <a:pt x="850392" y="56642"/>
                  </a:cubicBezTo>
                  <a:lnTo>
                    <a:pt x="850392" y="793750"/>
                  </a:lnTo>
                  <a:cubicBezTo>
                    <a:pt x="850392" y="825119"/>
                    <a:pt x="824992" y="850392"/>
                    <a:pt x="793750" y="850392"/>
                  </a:cubicBezTo>
                  <a:lnTo>
                    <a:pt x="56642" y="850392"/>
                  </a:lnTo>
                  <a:cubicBezTo>
                    <a:pt x="25400" y="850519"/>
                    <a:pt x="0" y="825119"/>
                    <a:pt x="0" y="793750"/>
                  </a:cubicBezTo>
                  <a:close/>
                </a:path>
              </a:pathLst>
            </a:custGeom>
            <a:solidFill>
              <a:srgbClr val="3C3C3A"/>
            </a:solidFill>
          </p:spPr>
        </p:sp>
      </p:grpSp>
      <p:grpSp>
        <p:nvGrpSpPr>
          <p:cNvPr id="32" name="Group 32"/>
          <p:cNvGrpSpPr/>
          <p:nvPr/>
        </p:nvGrpSpPr>
        <p:grpSpPr>
          <a:xfrm>
            <a:off x="1913632" y="7769424"/>
            <a:ext cx="3544044" cy="442912"/>
            <a:chOff x="0" y="0"/>
            <a:chExt cx="4725392" cy="590550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4725392" cy="590550"/>
            </a:xfrm>
            <a:custGeom>
              <a:avLst/>
              <a:gdLst/>
              <a:ahLst/>
              <a:cxnLst/>
              <a:rect l="l" t="t" r="r" b="b"/>
              <a:pathLst>
                <a:path w="4725392" h="590550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4" name="TextBox 34"/>
            <p:cNvSpPr txBox="1"/>
            <p:nvPr/>
          </p:nvSpPr>
          <p:spPr>
            <a:xfrm>
              <a:off x="0" y="-19050"/>
              <a:ext cx="4725392" cy="6096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 b="1">
                  <a:solidFill>
                    <a:srgbClr val="C9C9C0"/>
                  </a:solidFill>
                  <a:latin typeface="Tomorrow Bold"/>
                  <a:ea typeface="Tomorrow Bold"/>
                  <a:cs typeface="Tomorrow Bold"/>
                  <a:sym typeface="Tomorrow Bold"/>
                </a:rPr>
                <a:t>Overall Quality</a:t>
              </a:r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1913632" y="8382446"/>
            <a:ext cx="8524131" cy="453629"/>
            <a:chOff x="0" y="0"/>
            <a:chExt cx="11365508" cy="604838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11365509" cy="604838"/>
            </a:xfrm>
            <a:custGeom>
              <a:avLst/>
              <a:gdLst/>
              <a:ahLst/>
              <a:cxnLst/>
              <a:rect l="l" t="t" r="r" b="b"/>
              <a:pathLst>
                <a:path w="11365509" h="604838">
                  <a:moveTo>
                    <a:pt x="0" y="0"/>
                  </a:moveTo>
                  <a:lnTo>
                    <a:pt x="11365509" y="0"/>
                  </a:lnTo>
                  <a:lnTo>
                    <a:pt x="11365509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7" name="TextBox 37"/>
            <p:cNvSpPr txBox="1"/>
            <p:nvPr/>
          </p:nvSpPr>
          <p:spPr>
            <a:xfrm>
              <a:off x="0" y="-95250"/>
              <a:ext cx="11365508" cy="70008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C9C9C0"/>
                  </a:solidFill>
                  <a:latin typeface="Tomorrow"/>
                  <a:ea typeface="Tomorrow"/>
                  <a:cs typeface="Tomorrow"/>
                  <a:sym typeface="Tomorrow"/>
                </a:rPr>
                <a:t>Helps gauge a movie's overall reputation and quality.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D0D0C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D1D1B"/>
            </a:solidFill>
          </p:spPr>
        </p:sp>
      </p:grpSp>
      <p:sp>
        <p:nvSpPr>
          <p:cNvPr id="6" name="Freeform 6" descr="preencoded.png"/>
          <p:cNvSpPr/>
          <p:nvPr/>
        </p:nvSpPr>
        <p:spPr>
          <a:xfrm>
            <a:off x="0" y="0"/>
            <a:ext cx="6858000" cy="10291167"/>
          </a:xfrm>
          <a:custGeom>
            <a:avLst/>
            <a:gdLst/>
            <a:ahLst/>
            <a:cxnLst/>
            <a:rect l="l" t="t" r="r" b="b"/>
            <a:pathLst>
              <a:path w="6858000" h="10291167">
                <a:moveTo>
                  <a:pt x="0" y="0"/>
                </a:moveTo>
                <a:lnTo>
                  <a:pt x="6858000" y="0"/>
                </a:lnTo>
                <a:lnTo>
                  <a:pt x="6858000" y="10291167"/>
                </a:lnTo>
                <a:lnTo>
                  <a:pt x="0" y="1029116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0" r="-20"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7833123" y="766167"/>
            <a:ext cx="9479756" cy="1741289"/>
            <a:chOff x="0" y="0"/>
            <a:chExt cx="12639675" cy="232171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2639675" cy="2321718"/>
            </a:xfrm>
            <a:custGeom>
              <a:avLst/>
              <a:gdLst/>
              <a:ahLst/>
              <a:cxnLst/>
              <a:rect l="l" t="t" r="r" b="b"/>
              <a:pathLst>
                <a:path w="12639675" h="2321718">
                  <a:moveTo>
                    <a:pt x="0" y="0"/>
                  </a:moveTo>
                  <a:lnTo>
                    <a:pt x="12639675" y="0"/>
                  </a:lnTo>
                  <a:lnTo>
                    <a:pt x="12639675" y="2321718"/>
                  </a:lnTo>
                  <a:lnTo>
                    <a:pt x="0" y="232171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12639675" cy="235981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812"/>
                </a:lnSpc>
              </a:pPr>
              <a:r>
                <a:rPr lang="en-US" sz="5437" b="1">
                  <a:solidFill>
                    <a:srgbClr val="EDEDE8"/>
                  </a:solidFill>
                  <a:latin typeface="Tomorrow Bold"/>
                  <a:ea typeface="Tomorrow Bold"/>
                  <a:cs typeface="Tomorrow Bold"/>
                  <a:sym typeface="Tomorrow Bold"/>
                </a:rPr>
                <a:t>The Power of Movie Sentiment Analysis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7833123" y="2925366"/>
            <a:ext cx="9479756" cy="891480"/>
            <a:chOff x="0" y="0"/>
            <a:chExt cx="12639675" cy="118864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2639675" cy="1188640"/>
            </a:xfrm>
            <a:custGeom>
              <a:avLst/>
              <a:gdLst/>
              <a:ahLst/>
              <a:cxnLst/>
              <a:rect l="l" t="t" r="r" b="b"/>
              <a:pathLst>
                <a:path w="12639675" h="1188640">
                  <a:moveTo>
                    <a:pt x="0" y="0"/>
                  </a:moveTo>
                  <a:lnTo>
                    <a:pt x="12639675" y="0"/>
                  </a:lnTo>
                  <a:lnTo>
                    <a:pt x="12639675" y="1188640"/>
                  </a:lnTo>
                  <a:lnTo>
                    <a:pt x="0" y="11886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95250"/>
              <a:ext cx="12639675" cy="128389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00"/>
                </a:lnSpc>
              </a:pPr>
              <a:r>
                <a:rPr lang="en-US" sz="2187">
                  <a:solidFill>
                    <a:srgbClr val="C9C9C0"/>
                  </a:solidFill>
                  <a:latin typeface="Tomorrow"/>
                  <a:ea typeface="Tomorrow"/>
                  <a:cs typeface="Tomorrow"/>
                  <a:sym typeface="Tomorrow"/>
                </a:rPr>
                <a:t>It captures individual emotional states. This bridges user interests and cinematic products.</a:t>
              </a:r>
            </a:p>
          </p:txBody>
        </p:sp>
      </p:grpSp>
      <p:sp>
        <p:nvSpPr>
          <p:cNvPr id="13" name="Freeform 13" descr="preencoded.png"/>
          <p:cNvSpPr/>
          <p:nvPr/>
        </p:nvSpPr>
        <p:spPr>
          <a:xfrm>
            <a:off x="7833123" y="4130279"/>
            <a:ext cx="1393031" cy="2051149"/>
          </a:xfrm>
          <a:custGeom>
            <a:avLst/>
            <a:gdLst/>
            <a:ahLst/>
            <a:cxnLst/>
            <a:rect l="l" t="t" r="r" b="b"/>
            <a:pathLst>
              <a:path w="1393031" h="2051149">
                <a:moveTo>
                  <a:pt x="0" y="0"/>
                </a:moveTo>
                <a:lnTo>
                  <a:pt x="1393031" y="0"/>
                </a:lnTo>
                <a:lnTo>
                  <a:pt x="1393031" y="2051148"/>
                </a:lnTo>
                <a:lnTo>
                  <a:pt x="0" y="205114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5" b="-5"/>
            </a:stretch>
          </a:blipFill>
        </p:spPr>
      </p:sp>
      <p:grpSp>
        <p:nvGrpSpPr>
          <p:cNvPr id="14" name="Group 14"/>
          <p:cNvGrpSpPr/>
          <p:nvPr/>
        </p:nvGrpSpPr>
        <p:grpSpPr>
          <a:xfrm>
            <a:off x="9644062" y="4408885"/>
            <a:ext cx="3482876" cy="435323"/>
            <a:chOff x="0" y="0"/>
            <a:chExt cx="4643835" cy="58043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4643835" cy="580430"/>
            </a:xfrm>
            <a:custGeom>
              <a:avLst/>
              <a:gdLst/>
              <a:ahLst/>
              <a:cxnLst/>
              <a:rect l="l" t="t" r="r" b="b"/>
              <a:pathLst>
                <a:path w="4643835" h="580430">
                  <a:moveTo>
                    <a:pt x="0" y="0"/>
                  </a:moveTo>
                  <a:lnTo>
                    <a:pt x="4643835" y="0"/>
                  </a:lnTo>
                  <a:lnTo>
                    <a:pt x="4643835" y="580430"/>
                  </a:lnTo>
                  <a:lnTo>
                    <a:pt x="0" y="58043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19050"/>
              <a:ext cx="4643835" cy="59948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374"/>
                </a:lnSpc>
              </a:pPr>
              <a:r>
                <a:rPr lang="en-US" sz="2687" b="1">
                  <a:solidFill>
                    <a:srgbClr val="C9C9C0"/>
                  </a:solidFill>
                  <a:latin typeface="Tomorrow Bold"/>
                  <a:ea typeface="Tomorrow Bold"/>
                  <a:cs typeface="Tomorrow Bold"/>
                  <a:sym typeface="Tomorrow Bold"/>
                </a:rPr>
                <a:t>Addresses Need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9644062" y="5011341"/>
            <a:ext cx="7668816" cy="891480"/>
            <a:chOff x="0" y="0"/>
            <a:chExt cx="10225088" cy="118864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0225088" cy="1188640"/>
            </a:xfrm>
            <a:custGeom>
              <a:avLst/>
              <a:gdLst/>
              <a:ahLst/>
              <a:cxnLst/>
              <a:rect l="l" t="t" r="r" b="b"/>
              <a:pathLst>
                <a:path w="10225088" h="1188640">
                  <a:moveTo>
                    <a:pt x="0" y="0"/>
                  </a:moveTo>
                  <a:lnTo>
                    <a:pt x="10225088" y="0"/>
                  </a:lnTo>
                  <a:lnTo>
                    <a:pt x="10225088" y="1188640"/>
                  </a:lnTo>
                  <a:lnTo>
                    <a:pt x="0" y="11886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95250"/>
              <a:ext cx="10225088" cy="128389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00"/>
                </a:lnSpc>
              </a:pPr>
              <a:r>
                <a:rPr lang="en-US" sz="2187">
                  <a:solidFill>
                    <a:srgbClr val="C9C9C0"/>
                  </a:solidFill>
                  <a:latin typeface="Tomorrow"/>
                  <a:ea typeface="Tomorrow"/>
                  <a:cs typeface="Tomorrow"/>
                  <a:sym typeface="Tomorrow"/>
                </a:rPr>
                <a:t>Addresses growing film industry needs for better algorithms.</a:t>
              </a:r>
            </a:p>
          </p:txBody>
        </p:sp>
      </p:grpSp>
      <p:sp>
        <p:nvSpPr>
          <p:cNvPr id="20" name="Freeform 20" descr="preencoded.png"/>
          <p:cNvSpPr/>
          <p:nvPr/>
        </p:nvSpPr>
        <p:spPr>
          <a:xfrm>
            <a:off x="7833123" y="6181427"/>
            <a:ext cx="1393031" cy="1671786"/>
          </a:xfrm>
          <a:custGeom>
            <a:avLst/>
            <a:gdLst/>
            <a:ahLst/>
            <a:cxnLst/>
            <a:rect l="l" t="t" r="r" b="b"/>
            <a:pathLst>
              <a:path w="1393031" h="1671786">
                <a:moveTo>
                  <a:pt x="0" y="0"/>
                </a:moveTo>
                <a:lnTo>
                  <a:pt x="1393031" y="0"/>
                </a:lnTo>
                <a:lnTo>
                  <a:pt x="1393031" y="1671787"/>
                </a:lnTo>
                <a:lnTo>
                  <a:pt x="0" y="167178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223" b="-223"/>
            </a:stretch>
          </a:blipFill>
        </p:spPr>
      </p:sp>
      <p:grpSp>
        <p:nvGrpSpPr>
          <p:cNvPr id="21" name="Group 21"/>
          <p:cNvGrpSpPr/>
          <p:nvPr/>
        </p:nvGrpSpPr>
        <p:grpSpPr>
          <a:xfrm>
            <a:off x="9644062" y="6460034"/>
            <a:ext cx="3482876" cy="435323"/>
            <a:chOff x="0" y="0"/>
            <a:chExt cx="4643835" cy="58043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4643835" cy="580430"/>
            </a:xfrm>
            <a:custGeom>
              <a:avLst/>
              <a:gdLst/>
              <a:ahLst/>
              <a:cxnLst/>
              <a:rect l="l" t="t" r="r" b="b"/>
              <a:pathLst>
                <a:path w="4643835" h="580430">
                  <a:moveTo>
                    <a:pt x="0" y="0"/>
                  </a:moveTo>
                  <a:lnTo>
                    <a:pt x="4643835" y="0"/>
                  </a:lnTo>
                  <a:lnTo>
                    <a:pt x="4643835" y="580430"/>
                  </a:lnTo>
                  <a:lnTo>
                    <a:pt x="0" y="58043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19050"/>
              <a:ext cx="4643835" cy="59948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374"/>
                </a:lnSpc>
              </a:pPr>
              <a:r>
                <a:rPr lang="en-US" sz="2687" b="1">
                  <a:solidFill>
                    <a:srgbClr val="C9C9C0"/>
                  </a:solidFill>
                  <a:latin typeface="Tomorrow Bold"/>
                  <a:ea typeface="Tomorrow Bold"/>
                  <a:cs typeface="Tomorrow Bold"/>
                  <a:sym typeface="Tomorrow Bold"/>
                </a:rPr>
                <a:t>Captures States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9644062" y="7062490"/>
            <a:ext cx="7668816" cy="445740"/>
            <a:chOff x="0" y="0"/>
            <a:chExt cx="10225088" cy="59432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0225088" cy="594320"/>
            </a:xfrm>
            <a:custGeom>
              <a:avLst/>
              <a:gdLst/>
              <a:ahLst/>
              <a:cxnLst/>
              <a:rect l="l" t="t" r="r" b="b"/>
              <a:pathLst>
                <a:path w="10225088" h="594320">
                  <a:moveTo>
                    <a:pt x="0" y="0"/>
                  </a:moveTo>
                  <a:lnTo>
                    <a:pt x="10225088" y="0"/>
                  </a:lnTo>
                  <a:lnTo>
                    <a:pt x="10225088" y="594320"/>
                  </a:lnTo>
                  <a:lnTo>
                    <a:pt x="0" y="59432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0" y="-95250"/>
              <a:ext cx="10225088" cy="68957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00"/>
                </a:lnSpc>
              </a:pPr>
              <a:r>
                <a:rPr lang="en-US" sz="2187">
                  <a:solidFill>
                    <a:srgbClr val="C9C9C0"/>
                  </a:solidFill>
                  <a:latin typeface="Tomorrow"/>
                  <a:ea typeface="Tomorrow"/>
                  <a:cs typeface="Tomorrow"/>
                  <a:sym typeface="Tomorrow"/>
                </a:rPr>
                <a:t>Offers insights into public opinions and industry trends.</a:t>
              </a:r>
            </a:p>
          </p:txBody>
        </p:sp>
      </p:grpSp>
      <p:sp>
        <p:nvSpPr>
          <p:cNvPr id="27" name="Freeform 27" descr="preencoded.png"/>
          <p:cNvSpPr/>
          <p:nvPr/>
        </p:nvSpPr>
        <p:spPr>
          <a:xfrm>
            <a:off x="7833123" y="7853214"/>
            <a:ext cx="1393031" cy="1671786"/>
          </a:xfrm>
          <a:custGeom>
            <a:avLst/>
            <a:gdLst/>
            <a:ahLst/>
            <a:cxnLst/>
            <a:rect l="l" t="t" r="r" b="b"/>
            <a:pathLst>
              <a:path w="1393031" h="1671786">
                <a:moveTo>
                  <a:pt x="0" y="0"/>
                </a:moveTo>
                <a:lnTo>
                  <a:pt x="1393031" y="0"/>
                </a:lnTo>
                <a:lnTo>
                  <a:pt x="1393031" y="1671786"/>
                </a:lnTo>
                <a:lnTo>
                  <a:pt x="0" y="167178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223" b="-223"/>
            </a:stretch>
          </a:blipFill>
        </p:spPr>
      </p:sp>
      <p:grpSp>
        <p:nvGrpSpPr>
          <p:cNvPr id="28" name="Group 28"/>
          <p:cNvGrpSpPr/>
          <p:nvPr/>
        </p:nvGrpSpPr>
        <p:grpSpPr>
          <a:xfrm>
            <a:off x="9644062" y="8131820"/>
            <a:ext cx="3482876" cy="435323"/>
            <a:chOff x="0" y="0"/>
            <a:chExt cx="4643835" cy="58043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4643835" cy="580430"/>
            </a:xfrm>
            <a:custGeom>
              <a:avLst/>
              <a:gdLst/>
              <a:ahLst/>
              <a:cxnLst/>
              <a:rect l="l" t="t" r="r" b="b"/>
              <a:pathLst>
                <a:path w="4643835" h="580430">
                  <a:moveTo>
                    <a:pt x="0" y="0"/>
                  </a:moveTo>
                  <a:lnTo>
                    <a:pt x="4643835" y="0"/>
                  </a:lnTo>
                  <a:lnTo>
                    <a:pt x="4643835" y="580430"/>
                  </a:lnTo>
                  <a:lnTo>
                    <a:pt x="0" y="58043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0" name="TextBox 30"/>
            <p:cNvSpPr txBox="1"/>
            <p:nvPr/>
          </p:nvSpPr>
          <p:spPr>
            <a:xfrm>
              <a:off x="0" y="-19050"/>
              <a:ext cx="4643835" cy="59948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374"/>
                </a:lnSpc>
              </a:pPr>
              <a:r>
                <a:rPr lang="en-US" sz="2687" b="1">
                  <a:solidFill>
                    <a:srgbClr val="C9C9C0"/>
                  </a:solidFill>
                  <a:latin typeface="Tomorrow Bold"/>
                  <a:ea typeface="Tomorrow Bold"/>
                  <a:cs typeface="Tomorrow Bold"/>
                  <a:sym typeface="Tomorrow Bold"/>
                </a:rPr>
                <a:t>Provides Insight</a:t>
              </a:r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9644062" y="8734276"/>
            <a:ext cx="7668816" cy="445740"/>
            <a:chOff x="0" y="0"/>
            <a:chExt cx="10225088" cy="59432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10225088" cy="594320"/>
            </a:xfrm>
            <a:custGeom>
              <a:avLst/>
              <a:gdLst/>
              <a:ahLst/>
              <a:cxnLst/>
              <a:rect l="l" t="t" r="r" b="b"/>
              <a:pathLst>
                <a:path w="10225088" h="594320">
                  <a:moveTo>
                    <a:pt x="0" y="0"/>
                  </a:moveTo>
                  <a:lnTo>
                    <a:pt x="10225088" y="0"/>
                  </a:lnTo>
                  <a:lnTo>
                    <a:pt x="10225088" y="594320"/>
                  </a:lnTo>
                  <a:lnTo>
                    <a:pt x="0" y="59432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3" name="TextBox 33"/>
            <p:cNvSpPr txBox="1"/>
            <p:nvPr/>
          </p:nvSpPr>
          <p:spPr>
            <a:xfrm>
              <a:off x="0" y="-95250"/>
              <a:ext cx="10225088" cy="68957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00"/>
                </a:lnSpc>
              </a:pPr>
              <a:r>
                <a:rPr lang="en-US" sz="2187">
                  <a:solidFill>
                    <a:srgbClr val="C9C9C0"/>
                  </a:solidFill>
                  <a:latin typeface="Tomorrow"/>
                  <a:ea typeface="Tomorrow"/>
                  <a:cs typeface="Tomorrow"/>
                  <a:sym typeface="Tomorrow"/>
                </a:rPr>
                <a:t>Offers insights into public opinions on films.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D0D0C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D1D1B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992238" y="2420242"/>
            <a:ext cx="10705951" cy="885974"/>
            <a:chOff x="0" y="0"/>
            <a:chExt cx="14274602" cy="118129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4274602" cy="1181298"/>
            </a:xfrm>
            <a:custGeom>
              <a:avLst/>
              <a:gdLst/>
              <a:ahLst/>
              <a:cxnLst/>
              <a:rect l="l" t="t" r="r" b="b"/>
              <a:pathLst>
                <a:path w="14274602" h="1181298">
                  <a:moveTo>
                    <a:pt x="0" y="0"/>
                  </a:moveTo>
                  <a:lnTo>
                    <a:pt x="14274602" y="0"/>
                  </a:lnTo>
                  <a:lnTo>
                    <a:pt x="14274602" y="1181298"/>
                  </a:lnTo>
                  <a:lnTo>
                    <a:pt x="0" y="11812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14274602" cy="120987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937"/>
                </a:lnSpc>
              </a:pPr>
              <a:r>
                <a:rPr lang="en-US" sz="5562" b="1">
                  <a:solidFill>
                    <a:srgbClr val="EDEDE8"/>
                  </a:solidFill>
                  <a:latin typeface="Tomorrow Bold"/>
                  <a:ea typeface="Tomorrow Bold"/>
                  <a:cs typeface="Tomorrow Bold"/>
                  <a:sym typeface="Tomorrow Bold"/>
                </a:rPr>
                <a:t>Machine Learning Techniques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992238" y="3873252"/>
            <a:ext cx="16303526" cy="453629"/>
            <a:chOff x="0" y="0"/>
            <a:chExt cx="21738035" cy="60483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1738034" cy="604838"/>
            </a:xfrm>
            <a:custGeom>
              <a:avLst/>
              <a:gdLst/>
              <a:ahLst/>
              <a:cxnLst/>
              <a:rect l="l" t="t" r="r" b="b"/>
              <a:pathLst>
                <a:path w="21738034" h="604838">
                  <a:moveTo>
                    <a:pt x="0" y="0"/>
                  </a:moveTo>
                  <a:lnTo>
                    <a:pt x="21738034" y="0"/>
                  </a:lnTo>
                  <a:lnTo>
                    <a:pt x="21738034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95250"/>
              <a:ext cx="21738035" cy="70008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C9C9C0"/>
                  </a:solidFill>
                  <a:latin typeface="Tomorrow"/>
                  <a:ea typeface="Tomorrow"/>
                  <a:cs typeface="Tomorrow"/>
                  <a:sym typeface="Tomorrow"/>
                </a:rPr>
                <a:t>Key techniques include Logistic Regression and Naïve Bayes.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992238" y="4929336"/>
            <a:ext cx="3544044" cy="442912"/>
            <a:chOff x="0" y="0"/>
            <a:chExt cx="4725392" cy="59055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725392" cy="590550"/>
            </a:xfrm>
            <a:custGeom>
              <a:avLst/>
              <a:gdLst/>
              <a:ahLst/>
              <a:cxnLst/>
              <a:rect l="l" t="t" r="r" b="b"/>
              <a:pathLst>
                <a:path w="4725392" h="590550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19050"/>
              <a:ext cx="4725392" cy="6096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 b="1">
                  <a:solidFill>
                    <a:srgbClr val="EDEDE8"/>
                  </a:solidFill>
                  <a:latin typeface="Tomorrow Bold"/>
                  <a:ea typeface="Tomorrow Bold"/>
                  <a:cs typeface="Tomorrow Bold"/>
                  <a:sym typeface="Tomorrow Bold"/>
                </a:rPr>
                <a:t>Core Techniques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992238" y="5655766"/>
            <a:ext cx="7805886" cy="453629"/>
            <a:chOff x="0" y="0"/>
            <a:chExt cx="10407848" cy="604838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0407848" cy="604838"/>
            </a:xfrm>
            <a:custGeom>
              <a:avLst/>
              <a:gdLst/>
              <a:ahLst/>
              <a:cxnLst/>
              <a:rect l="l" t="t" r="r" b="b"/>
              <a:pathLst>
                <a:path w="10407848" h="604838">
                  <a:moveTo>
                    <a:pt x="0" y="0"/>
                  </a:moveTo>
                  <a:lnTo>
                    <a:pt x="10407848" y="0"/>
                  </a:lnTo>
                  <a:lnTo>
                    <a:pt x="10407848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95250"/>
              <a:ext cx="10407848" cy="70008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329902" lvl="1" indent="-164951" algn="l">
                <a:lnSpc>
                  <a:spcPts val="3562"/>
                </a:lnSpc>
                <a:buFont typeface="Arial"/>
                <a:buChar char="•"/>
              </a:pPr>
              <a:r>
                <a:rPr lang="en-US" sz="2187">
                  <a:solidFill>
                    <a:srgbClr val="C9C9C0"/>
                  </a:solidFill>
                  <a:latin typeface="Tomorrow"/>
                  <a:ea typeface="Tomorrow"/>
                  <a:cs typeface="Tomorrow"/>
                  <a:sym typeface="Tomorrow"/>
                </a:rPr>
                <a:t>Logistic Regression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992238" y="6208514"/>
            <a:ext cx="7805886" cy="453629"/>
            <a:chOff x="0" y="0"/>
            <a:chExt cx="10407848" cy="604838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0407848" cy="604838"/>
            </a:xfrm>
            <a:custGeom>
              <a:avLst/>
              <a:gdLst/>
              <a:ahLst/>
              <a:cxnLst/>
              <a:rect l="l" t="t" r="r" b="b"/>
              <a:pathLst>
                <a:path w="10407848" h="604838">
                  <a:moveTo>
                    <a:pt x="0" y="0"/>
                  </a:moveTo>
                  <a:lnTo>
                    <a:pt x="10407848" y="0"/>
                  </a:lnTo>
                  <a:lnTo>
                    <a:pt x="10407848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95250"/>
              <a:ext cx="10407848" cy="70008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329902" lvl="1" indent="-164951" algn="l">
                <a:lnSpc>
                  <a:spcPts val="3562"/>
                </a:lnSpc>
                <a:buFont typeface="Arial"/>
                <a:buChar char="•"/>
              </a:pPr>
              <a:r>
                <a:rPr lang="en-US" sz="2187">
                  <a:solidFill>
                    <a:srgbClr val="C9C9C0"/>
                  </a:solidFill>
                  <a:latin typeface="Tomorrow"/>
                  <a:ea typeface="Tomorrow"/>
                  <a:cs typeface="Tomorrow"/>
                  <a:sym typeface="Tomorrow"/>
                </a:rPr>
                <a:t>Naïve Bayes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992238" y="6761261"/>
            <a:ext cx="7805886" cy="453629"/>
            <a:chOff x="0" y="0"/>
            <a:chExt cx="10407848" cy="604838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0407848" cy="604838"/>
            </a:xfrm>
            <a:custGeom>
              <a:avLst/>
              <a:gdLst/>
              <a:ahLst/>
              <a:cxnLst/>
              <a:rect l="l" t="t" r="r" b="b"/>
              <a:pathLst>
                <a:path w="10407848" h="604838">
                  <a:moveTo>
                    <a:pt x="0" y="0"/>
                  </a:moveTo>
                  <a:lnTo>
                    <a:pt x="10407848" y="0"/>
                  </a:lnTo>
                  <a:lnTo>
                    <a:pt x="10407848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95250"/>
              <a:ext cx="10407848" cy="70008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329902" lvl="1" indent="-164951" algn="l">
                <a:lnSpc>
                  <a:spcPts val="3562"/>
                </a:lnSpc>
                <a:buFont typeface="Arial"/>
                <a:buChar char="•"/>
              </a:pPr>
              <a:r>
                <a:rPr lang="en-US" sz="2187">
                  <a:solidFill>
                    <a:srgbClr val="C9C9C0"/>
                  </a:solidFill>
                  <a:latin typeface="Tomorrow"/>
                  <a:ea typeface="Tomorrow"/>
                  <a:cs typeface="Tomorrow"/>
                  <a:sym typeface="Tomorrow"/>
                </a:rPr>
                <a:t>Support Vector Machines (SVM)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992238" y="7314010"/>
            <a:ext cx="7805886" cy="453629"/>
            <a:chOff x="0" y="0"/>
            <a:chExt cx="10407848" cy="604838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0407848" cy="604838"/>
            </a:xfrm>
            <a:custGeom>
              <a:avLst/>
              <a:gdLst/>
              <a:ahLst/>
              <a:cxnLst/>
              <a:rect l="l" t="t" r="r" b="b"/>
              <a:pathLst>
                <a:path w="10407848" h="604838">
                  <a:moveTo>
                    <a:pt x="0" y="0"/>
                  </a:moveTo>
                  <a:lnTo>
                    <a:pt x="10407848" y="0"/>
                  </a:lnTo>
                  <a:lnTo>
                    <a:pt x="10407848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0" y="-95250"/>
              <a:ext cx="10407848" cy="70008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329902" lvl="1" indent="-164951" algn="l">
                <a:lnSpc>
                  <a:spcPts val="3562"/>
                </a:lnSpc>
                <a:buFont typeface="Arial"/>
                <a:buChar char="•"/>
              </a:pPr>
              <a:r>
                <a:rPr lang="en-US" sz="2187">
                  <a:solidFill>
                    <a:srgbClr val="C9C9C0"/>
                  </a:solidFill>
                  <a:latin typeface="Tomorrow"/>
                  <a:ea typeface="Tomorrow"/>
                  <a:cs typeface="Tomorrow"/>
                  <a:sym typeface="Tomorrow"/>
                </a:rPr>
                <a:t>BERT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9499401" y="4929336"/>
            <a:ext cx="3544044" cy="442912"/>
            <a:chOff x="0" y="0"/>
            <a:chExt cx="4725392" cy="59055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4725392" cy="590550"/>
            </a:xfrm>
            <a:custGeom>
              <a:avLst/>
              <a:gdLst/>
              <a:ahLst/>
              <a:cxnLst/>
              <a:rect l="l" t="t" r="r" b="b"/>
              <a:pathLst>
                <a:path w="4725392" h="590550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0" y="-19050"/>
              <a:ext cx="4725392" cy="6096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 b="1">
                  <a:solidFill>
                    <a:srgbClr val="EDEDE8"/>
                  </a:solidFill>
                  <a:latin typeface="Tomorrow Bold"/>
                  <a:ea typeface="Tomorrow Bold"/>
                  <a:cs typeface="Tomorrow Bold"/>
                  <a:sym typeface="Tomorrow Bold"/>
                </a:rPr>
                <a:t>Performance</a:t>
              </a:r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9499401" y="5655766"/>
            <a:ext cx="7805886" cy="453629"/>
            <a:chOff x="0" y="0"/>
            <a:chExt cx="10407848" cy="604838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10407848" cy="604838"/>
            </a:xfrm>
            <a:custGeom>
              <a:avLst/>
              <a:gdLst/>
              <a:ahLst/>
              <a:cxnLst/>
              <a:rect l="l" t="t" r="r" b="b"/>
              <a:pathLst>
                <a:path w="10407848" h="604838">
                  <a:moveTo>
                    <a:pt x="0" y="0"/>
                  </a:moveTo>
                  <a:lnTo>
                    <a:pt x="10407848" y="0"/>
                  </a:lnTo>
                  <a:lnTo>
                    <a:pt x="10407848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2" name="TextBox 32"/>
            <p:cNvSpPr txBox="1"/>
            <p:nvPr/>
          </p:nvSpPr>
          <p:spPr>
            <a:xfrm>
              <a:off x="0" y="-95250"/>
              <a:ext cx="10407848" cy="70008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329902" lvl="1" indent="-164951" algn="l">
                <a:lnSpc>
                  <a:spcPts val="3562"/>
                </a:lnSpc>
                <a:buFont typeface="Arial"/>
                <a:buChar char="•"/>
              </a:pPr>
              <a:r>
                <a:rPr lang="en-US" sz="2187">
                  <a:solidFill>
                    <a:srgbClr val="C9C9C0"/>
                  </a:solidFill>
                  <a:latin typeface="Tomorrow"/>
                  <a:ea typeface="Tomorrow"/>
                  <a:cs typeface="Tomorrow"/>
                  <a:sym typeface="Tomorrow"/>
                </a:rPr>
                <a:t>BERT: 98% accuracy</a:t>
              </a:r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9499401" y="6208514"/>
            <a:ext cx="7805886" cy="453629"/>
            <a:chOff x="0" y="0"/>
            <a:chExt cx="10407848" cy="604838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10407848" cy="604838"/>
            </a:xfrm>
            <a:custGeom>
              <a:avLst/>
              <a:gdLst/>
              <a:ahLst/>
              <a:cxnLst/>
              <a:rect l="l" t="t" r="r" b="b"/>
              <a:pathLst>
                <a:path w="10407848" h="604838">
                  <a:moveTo>
                    <a:pt x="0" y="0"/>
                  </a:moveTo>
                  <a:lnTo>
                    <a:pt x="10407848" y="0"/>
                  </a:lnTo>
                  <a:lnTo>
                    <a:pt x="10407848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5" name="TextBox 35"/>
            <p:cNvSpPr txBox="1"/>
            <p:nvPr/>
          </p:nvSpPr>
          <p:spPr>
            <a:xfrm>
              <a:off x="0" y="-95250"/>
              <a:ext cx="10407848" cy="70008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329902" lvl="1" indent="-164951" algn="l">
                <a:lnSpc>
                  <a:spcPts val="3562"/>
                </a:lnSpc>
                <a:buFont typeface="Arial"/>
                <a:buChar char="•"/>
              </a:pPr>
              <a:r>
                <a:rPr lang="en-US" sz="2187">
                  <a:solidFill>
                    <a:srgbClr val="C9C9C0"/>
                  </a:solidFill>
                  <a:latin typeface="Tomorrow"/>
                  <a:ea typeface="Tomorrow"/>
                  <a:cs typeface="Tomorrow"/>
                  <a:sym typeface="Tomorrow"/>
                </a:rPr>
                <a:t>LinearSVC: 90.98% accuracy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D0D0C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D1D1B"/>
            </a:solidFill>
          </p:spPr>
        </p:sp>
      </p:grpSp>
      <p:sp>
        <p:nvSpPr>
          <p:cNvPr id="6" name="Freeform 6" descr="preencoded.png">
            <a:hlinkClick r:id="rId3" tooltip="https://gamma.app/?utm_source=made-with-gamma"/>
          </p:cNvPr>
          <p:cNvSpPr/>
          <p:nvPr/>
        </p:nvSpPr>
        <p:spPr>
          <a:xfrm>
            <a:off x="16049019" y="9686925"/>
            <a:ext cx="2153256" cy="514350"/>
          </a:xfrm>
          <a:custGeom>
            <a:avLst/>
            <a:gdLst/>
            <a:ahLst/>
            <a:cxnLst/>
            <a:rect l="l" t="t" r="r" b="b"/>
            <a:pathLst>
              <a:path w="2153256" h="514350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Freeform 7" descr="preencoded.png"/>
          <p:cNvSpPr/>
          <p:nvPr/>
        </p:nvSpPr>
        <p:spPr>
          <a:xfrm>
            <a:off x="1143000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992238" y="2076301"/>
            <a:ext cx="7088237" cy="885974"/>
            <a:chOff x="0" y="0"/>
            <a:chExt cx="9450983" cy="11812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9450984" cy="1181298"/>
            </a:xfrm>
            <a:custGeom>
              <a:avLst/>
              <a:gdLst/>
              <a:ahLst/>
              <a:cxnLst/>
              <a:rect l="l" t="t" r="r" b="b"/>
              <a:pathLst>
                <a:path w="9450984" h="1181298">
                  <a:moveTo>
                    <a:pt x="0" y="0"/>
                  </a:moveTo>
                  <a:lnTo>
                    <a:pt x="9450984" y="0"/>
                  </a:lnTo>
                  <a:lnTo>
                    <a:pt x="9450984" y="1181298"/>
                  </a:lnTo>
                  <a:lnTo>
                    <a:pt x="0" y="11812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9450983" cy="120987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937"/>
                </a:lnSpc>
              </a:pPr>
              <a:r>
                <a:rPr lang="en-US" sz="5562" b="1">
                  <a:solidFill>
                    <a:srgbClr val="EDEDE8"/>
                  </a:solidFill>
                  <a:latin typeface="Tomorrow Bold"/>
                  <a:ea typeface="Tomorrow Bold"/>
                  <a:cs typeface="Tomorrow Bold"/>
                  <a:sym typeface="Tomorrow Bold"/>
                </a:rPr>
                <a:t>Data Preprocessing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92238" y="3387477"/>
            <a:ext cx="9445526" cy="453629"/>
            <a:chOff x="0" y="0"/>
            <a:chExt cx="12594035" cy="60483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2594035" cy="604838"/>
            </a:xfrm>
            <a:custGeom>
              <a:avLst/>
              <a:gdLst/>
              <a:ahLst/>
              <a:cxnLst/>
              <a:rect l="l" t="t" r="r" b="b"/>
              <a:pathLst>
                <a:path w="12594035" h="604838">
                  <a:moveTo>
                    <a:pt x="0" y="0"/>
                  </a:moveTo>
                  <a:lnTo>
                    <a:pt x="12594035" y="0"/>
                  </a:lnTo>
                  <a:lnTo>
                    <a:pt x="12594035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95250"/>
              <a:ext cx="12594035" cy="70008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C9C9C0"/>
                  </a:solidFill>
                  <a:latin typeface="Tomorrow"/>
                  <a:ea typeface="Tomorrow"/>
                  <a:cs typeface="Tomorrow"/>
                  <a:sym typeface="Tomorrow"/>
                </a:rPr>
                <a:t>Key preprocessing steps include data cleaning and tokenization.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992238" y="4160044"/>
            <a:ext cx="212526" cy="1066651"/>
            <a:chOff x="0" y="0"/>
            <a:chExt cx="283368" cy="1422202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83464" cy="1422273"/>
            </a:xfrm>
            <a:custGeom>
              <a:avLst/>
              <a:gdLst/>
              <a:ahLst/>
              <a:cxnLst/>
              <a:rect l="l" t="t" r="r" b="b"/>
              <a:pathLst>
                <a:path w="283464" h="1422273">
                  <a:moveTo>
                    <a:pt x="0" y="56769"/>
                  </a:moveTo>
                  <a:cubicBezTo>
                    <a:pt x="0" y="25400"/>
                    <a:pt x="25400" y="0"/>
                    <a:pt x="56769" y="0"/>
                  </a:cubicBezTo>
                  <a:lnTo>
                    <a:pt x="226695" y="0"/>
                  </a:lnTo>
                  <a:cubicBezTo>
                    <a:pt x="258064" y="0"/>
                    <a:pt x="283464" y="25400"/>
                    <a:pt x="283464" y="56769"/>
                  </a:cubicBezTo>
                  <a:lnTo>
                    <a:pt x="283464" y="1365504"/>
                  </a:lnTo>
                  <a:cubicBezTo>
                    <a:pt x="283464" y="1396873"/>
                    <a:pt x="258064" y="1422273"/>
                    <a:pt x="226695" y="1422273"/>
                  </a:cubicBezTo>
                  <a:lnTo>
                    <a:pt x="56769" y="1422273"/>
                  </a:lnTo>
                  <a:cubicBezTo>
                    <a:pt x="25400" y="1422273"/>
                    <a:pt x="0" y="1396873"/>
                    <a:pt x="0" y="1365504"/>
                  </a:cubicBezTo>
                  <a:close/>
                </a:path>
              </a:pathLst>
            </a:custGeom>
            <a:solidFill>
              <a:srgbClr val="3C3C3A"/>
            </a:solidFill>
          </p:spPr>
        </p:sp>
      </p:grpSp>
      <p:grpSp>
        <p:nvGrpSpPr>
          <p:cNvPr id="16" name="Group 16"/>
          <p:cNvGrpSpPr/>
          <p:nvPr/>
        </p:nvGrpSpPr>
        <p:grpSpPr>
          <a:xfrm>
            <a:off x="1629966" y="4160044"/>
            <a:ext cx="3544044" cy="442912"/>
            <a:chOff x="0" y="0"/>
            <a:chExt cx="4725392" cy="59055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4725392" cy="590550"/>
            </a:xfrm>
            <a:custGeom>
              <a:avLst/>
              <a:gdLst/>
              <a:ahLst/>
              <a:cxnLst/>
              <a:rect l="l" t="t" r="r" b="b"/>
              <a:pathLst>
                <a:path w="4725392" h="590550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19050"/>
              <a:ext cx="4725392" cy="6096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 b="1">
                  <a:solidFill>
                    <a:srgbClr val="C9C9C0"/>
                  </a:solidFill>
                  <a:latin typeface="Tomorrow Bold"/>
                  <a:ea typeface="Tomorrow Bold"/>
                  <a:cs typeface="Tomorrow Bold"/>
                  <a:sym typeface="Tomorrow Bold"/>
                </a:rPr>
                <a:t>Data Cleaning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629966" y="4773066"/>
            <a:ext cx="8807798" cy="453629"/>
            <a:chOff x="0" y="0"/>
            <a:chExt cx="11743730" cy="604838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1743730" cy="604838"/>
            </a:xfrm>
            <a:custGeom>
              <a:avLst/>
              <a:gdLst/>
              <a:ahLst/>
              <a:cxnLst/>
              <a:rect l="l" t="t" r="r" b="b"/>
              <a:pathLst>
                <a:path w="11743730" h="604838">
                  <a:moveTo>
                    <a:pt x="0" y="0"/>
                  </a:moveTo>
                  <a:lnTo>
                    <a:pt x="11743730" y="0"/>
                  </a:lnTo>
                  <a:lnTo>
                    <a:pt x="11743730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95250"/>
              <a:ext cx="11743730" cy="70008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C9C9C0"/>
                  </a:solidFill>
                  <a:latin typeface="Tomorrow"/>
                  <a:ea typeface="Tomorrow"/>
                  <a:cs typeface="Tomorrow"/>
                  <a:sym typeface="Tomorrow"/>
                </a:rPr>
                <a:t>Remove noise for accuracy.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417439" y="5510212"/>
            <a:ext cx="212526" cy="1066651"/>
            <a:chOff x="0" y="0"/>
            <a:chExt cx="283368" cy="1422202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283464" cy="1422273"/>
            </a:xfrm>
            <a:custGeom>
              <a:avLst/>
              <a:gdLst/>
              <a:ahLst/>
              <a:cxnLst/>
              <a:rect l="l" t="t" r="r" b="b"/>
              <a:pathLst>
                <a:path w="283464" h="1422273">
                  <a:moveTo>
                    <a:pt x="0" y="56769"/>
                  </a:moveTo>
                  <a:cubicBezTo>
                    <a:pt x="0" y="25400"/>
                    <a:pt x="25400" y="0"/>
                    <a:pt x="56769" y="0"/>
                  </a:cubicBezTo>
                  <a:lnTo>
                    <a:pt x="226695" y="0"/>
                  </a:lnTo>
                  <a:cubicBezTo>
                    <a:pt x="258064" y="0"/>
                    <a:pt x="283464" y="25400"/>
                    <a:pt x="283464" y="56769"/>
                  </a:cubicBezTo>
                  <a:lnTo>
                    <a:pt x="283464" y="1365504"/>
                  </a:lnTo>
                  <a:cubicBezTo>
                    <a:pt x="283464" y="1396873"/>
                    <a:pt x="258064" y="1422273"/>
                    <a:pt x="226695" y="1422273"/>
                  </a:cubicBezTo>
                  <a:lnTo>
                    <a:pt x="56769" y="1422273"/>
                  </a:lnTo>
                  <a:cubicBezTo>
                    <a:pt x="25400" y="1422273"/>
                    <a:pt x="0" y="1396873"/>
                    <a:pt x="0" y="1365504"/>
                  </a:cubicBezTo>
                  <a:close/>
                </a:path>
              </a:pathLst>
            </a:custGeom>
            <a:solidFill>
              <a:srgbClr val="3C3C3A"/>
            </a:solidFill>
          </p:spPr>
        </p:sp>
      </p:grpSp>
      <p:grpSp>
        <p:nvGrpSpPr>
          <p:cNvPr id="24" name="Group 24"/>
          <p:cNvGrpSpPr/>
          <p:nvPr/>
        </p:nvGrpSpPr>
        <p:grpSpPr>
          <a:xfrm>
            <a:off x="2055168" y="5510212"/>
            <a:ext cx="3544044" cy="442912"/>
            <a:chOff x="0" y="0"/>
            <a:chExt cx="4725392" cy="59055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4725392" cy="590550"/>
            </a:xfrm>
            <a:custGeom>
              <a:avLst/>
              <a:gdLst/>
              <a:ahLst/>
              <a:cxnLst/>
              <a:rect l="l" t="t" r="r" b="b"/>
              <a:pathLst>
                <a:path w="4725392" h="590550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0" y="-19050"/>
              <a:ext cx="4725392" cy="6096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 b="1">
                  <a:solidFill>
                    <a:srgbClr val="C9C9C0"/>
                  </a:solidFill>
                  <a:latin typeface="Tomorrow Bold"/>
                  <a:ea typeface="Tomorrow Bold"/>
                  <a:cs typeface="Tomorrow Bold"/>
                  <a:sym typeface="Tomorrow Bold"/>
                </a:rPr>
                <a:t>Tokenization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2055168" y="6123235"/>
            <a:ext cx="8382595" cy="453629"/>
            <a:chOff x="0" y="0"/>
            <a:chExt cx="11176793" cy="604838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11176793" cy="604838"/>
            </a:xfrm>
            <a:custGeom>
              <a:avLst/>
              <a:gdLst/>
              <a:ahLst/>
              <a:cxnLst/>
              <a:rect l="l" t="t" r="r" b="b"/>
              <a:pathLst>
                <a:path w="11176793" h="604838">
                  <a:moveTo>
                    <a:pt x="0" y="0"/>
                  </a:moveTo>
                  <a:lnTo>
                    <a:pt x="11176793" y="0"/>
                  </a:lnTo>
                  <a:lnTo>
                    <a:pt x="11176793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0" y="-95250"/>
              <a:ext cx="11176793" cy="70008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C9C9C0"/>
                  </a:solidFill>
                  <a:latin typeface="Tomorrow"/>
                  <a:ea typeface="Tomorrow"/>
                  <a:cs typeface="Tomorrow"/>
                  <a:sym typeface="Tomorrow"/>
                </a:rPr>
                <a:t>Break text into tokens.</a:t>
              </a:r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1842790" y="6860381"/>
            <a:ext cx="212526" cy="1066651"/>
            <a:chOff x="0" y="0"/>
            <a:chExt cx="283368" cy="1422202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283464" cy="1422273"/>
            </a:xfrm>
            <a:custGeom>
              <a:avLst/>
              <a:gdLst/>
              <a:ahLst/>
              <a:cxnLst/>
              <a:rect l="l" t="t" r="r" b="b"/>
              <a:pathLst>
                <a:path w="283464" h="1422273">
                  <a:moveTo>
                    <a:pt x="0" y="56769"/>
                  </a:moveTo>
                  <a:cubicBezTo>
                    <a:pt x="0" y="25400"/>
                    <a:pt x="25400" y="0"/>
                    <a:pt x="56769" y="0"/>
                  </a:cubicBezTo>
                  <a:lnTo>
                    <a:pt x="226695" y="0"/>
                  </a:lnTo>
                  <a:cubicBezTo>
                    <a:pt x="258064" y="0"/>
                    <a:pt x="283464" y="25400"/>
                    <a:pt x="283464" y="56769"/>
                  </a:cubicBezTo>
                  <a:lnTo>
                    <a:pt x="283464" y="1365504"/>
                  </a:lnTo>
                  <a:cubicBezTo>
                    <a:pt x="283464" y="1396873"/>
                    <a:pt x="258064" y="1422273"/>
                    <a:pt x="226695" y="1422273"/>
                  </a:cubicBezTo>
                  <a:lnTo>
                    <a:pt x="56769" y="1422273"/>
                  </a:lnTo>
                  <a:cubicBezTo>
                    <a:pt x="25400" y="1422273"/>
                    <a:pt x="0" y="1396873"/>
                    <a:pt x="0" y="1365504"/>
                  </a:cubicBezTo>
                  <a:close/>
                </a:path>
              </a:pathLst>
            </a:custGeom>
            <a:solidFill>
              <a:srgbClr val="3C3C3A"/>
            </a:solidFill>
          </p:spPr>
        </p:sp>
      </p:grpSp>
      <p:grpSp>
        <p:nvGrpSpPr>
          <p:cNvPr id="32" name="Group 32"/>
          <p:cNvGrpSpPr/>
          <p:nvPr/>
        </p:nvGrpSpPr>
        <p:grpSpPr>
          <a:xfrm>
            <a:off x="2480519" y="6860381"/>
            <a:ext cx="3544044" cy="442912"/>
            <a:chOff x="0" y="0"/>
            <a:chExt cx="4725392" cy="590550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4725392" cy="590550"/>
            </a:xfrm>
            <a:custGeom>
              <a:avLst/>
              <a:gdLst/>
              <a:ahLst/>
              <a:cxnLst/>
              <a:rect l="l" t="t" r="r" b="b"/>
              <a:pathLst>
                <a:path w="4725392" h="590550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4" name="TextBox 34"/>
            <p:cNvSpPr txBox="1"/>
            <p:nvPr/>
          </p:nvSpPr>
          <p:spPr>
            <a:xfrm>
              <a:off x="0" y="-19050"/>
              <a:ext cx="4725392" cy="6096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 b="1">
                  <a:solidFill>
                    <a:srgbClr val="C9C9C0"/>
                  </a:solidFill>
                  <a:latin typeface="Tomorrow Bold"/>
                  <a:ea typeface="Tomorrow Bold"/>
                  <a:cs typeface="Tomorrow Bold"/>
                  <a:sym typeface="Tomorrow Bold"/>
                </a:rPr>
                <a:t>Feature Extraction</a:t>
              </a:r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2480519" y="7473404"/>
            <a:ext cx="7957245" cy="453629"/>
            <a:chOff x="0" y="0"/>
            <a:chExt cx="10609660" cy="604838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10609660" cy="604838"/>
            </a:xfrm>
            <a:custGeom>
              <a:avLst/>
              <a:gdLst/>
              <a:ahLst/>
              <a:cxnLst/>
              <a:rect l="l" t="t" r="r" b="b"/>
              <a:pathLst>
                <a:path w="10609660" h="604838">
                  <a:moveTo>
                    <a:pt x="0" y="0"/>
                  </a:moveTo>
                  <a:lnTo>
                    <a:pt x="10609660" y="0"/>
                  </a:lnTo>
                  <a:lnTo>
                    <a:pt x="10609660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7" name="TextBox 37"/>
            <p:cNvSpPr txBox="1"/>
            <p:nvPr/>
          </p:nvSpPr>
          <p:spPr>
            <a:xfrm>
              <a:off x="0" y="-95250"/>
              <a:ext cx="10609660" cy="70008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C9C9C0"/>
                  </a:solidFill>
                  <a:latin typeface="Tomorrow"/>
                  <a:ea typeface="Tomorrow"/>
                  <a:cs typeface="Tomorrow"/>
                  <a:sym typeface="Tomorrow"/>
                </a:rPr>
                <a:t>Use Bag-of-Words and TF-IDF.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D0D0C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D1D1B"/>
            </a:solidFill>
          </p:spPr>
        </p:sp>
      </p:grpSp>
      <p:sp>
        <p:nvSpPr>
          <p:cNvPr id="6" name="Freeform 6" descr="preencoded.png">
            <a:hlinkClick r:id="rId3" tooltip="https://gamma.app/?utm_source=made-with-gamma"/>
          </p:cNvPr>
          <p:cNvSpPr/>
          <p:nvPr/>
        </p:nvSpPr>
        <p:spPr>
          <a:xfrm>
            <a:off x="16049019" y="9686925"/>
            <a:ext cx="2153256" cy="514350"/>
          </a:xfrm>
          <a:custGeom>
            <a:avLst/>
            <a:gdLst/>
            <a:ahLst/>
            <a:cxnLst/>
            <a:rect l="l" t="t" r="r" b="b"/>
            <a:pathLst>
              <a:path w="2153256" h="514350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Freeform 7" descr="preencoded.png"/>
          <p:cNvSpPr/>
          <p:nvPr/>
        </p:nvSpPr>
        <p:spPr>
          <a:xfrm>
            <a:off x="1143000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992238" y="1429494"/>
            <a:ext cx="9445526" cy="1771947"/>
            <a:chOff x="0" y="0"/>
            <a:chExt cx="12594035" cy="236259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2594035" cy="2362597"/>
            </a:xfrm>
            <a:custGeom>
              <a:avLst/>
              <a:gdLst/>
              <a:ahLst/>
              <a:cxnLst/>
              <a:rect l="l" t="t" r="r" b="b"/>
              <a:pathLst>
                <a:path w="12594035" h="2362597">
                  <a:moveTo>
                    <a:pt x="0" y="0"/>
                  </a:moveTo>
                  <a:lnTo>
                    <a:pt x="12594035" y="0"/>
                  </a:lnTo>
                  <a:lnTo>
                    <a:pt x="12594035" y="2362597"/>
                  </a:lnTo>
                  <a:lnTo>
                    <a:pt x="0" y="236259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12594035" cy="239117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937"/>
                </a:lnSpc>
              </a:pPr>
              <a:r>
                <a:rPr lang="en-US" sz="5562" b="1">
                  <a:solidFill>
                    <a:srgbClr val="EDEDE8"/>
                  </a:solidFill>
                  <a:latin typeface="Tomorrow Bold"/>
                  <a:ea typeface="Tomorrow Bold"/>
                  <a:cs typeface="Tomorrow Bold"/>
                  <a:sym typeface="Tomorrow Bold"/>
                </a:rPr>
                <a:t>Advanced Sentiment Analysis Approaches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92238" y="3626644"/>
            <a:ext cx="9445526" cy="907256"/>
            <a:chOff x="0" y="0"/>
            <a:chExt cx="12594035" cy="120967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2594035" cy="1209675"/>
            </a:xfrm>
            <a:custGeom>
              <a:avLst/>
              <a:gdLst/>
              <a:ahLst/>
              <a:cxnLst/>
              <a:rect l="l" t="t" r="r" b="b"/>
              <a:pathLst>
                <a:path w="12594035" h="1209675">
                  <a:moveTo>
                    <a:pt x="0" y="0"/>
                  </a:moveTo>
                  <a:lnTo>
                    <a:pt x="12594035" y="0"/>
                  </a:lnTo>
                  <a:lnTo>
                    <a:pt x="12594035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95250"/>
              <a:ext cx="12594035" cy="130492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C9C9C0"/>
                  </a:solidFill>
                  <a:latin typeface="Tomorrow"/>
                  <a:ea typeface="Tomorrow"/>
                  <a:cs typeface="Tomorrow"/>
                  <a:sym typeface="Tomorrow"/>
                </a:rPr>
                <a:t>Deep learning revolutionizes sentiment analysis. It adapts to evolving user sentiments.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992238" y="4852839"/>
            <a:ext cx="4581079" cy="2087315"/>
            <a:chOff x="0" y="0"/>
            <a:chExt cx="6108105" cy="2783087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108192" cy="2783078"/>
            </a:xfrm>
            <a:custGeom>
              <a:avLst/>
              <a:gdLst/>
              <a:ahLst/>
              <a:cxnLst/>
              <a:rect l="l" t="t" r="r" b="b"/>
              <a:pathLst>
                <a:path w="6108192" h="2783078">
                  <a:moveTo>
                    <a:pt x="0" y="56769"/>
                  </a:moveTo>
                  <a:cubicBezTo>
                    <a:pt x="0" y="25400"/>
                    <a:pt x="25400" y="0"/>
                    <a:pt x="56769" y="0"/>
                  </a:cubicBezTo>
                  <a:lnTo>
                    <a:pt x="6051423" y="0"/>
                  </a:lnTo>
                  <a:cubicBezTo>
                    <a:pt x="6082792" y="0"/>
                    <a:pt x="6108192" y="25400"/>
                    <a:pt x="6108192" y="56769"/>
                  </a:cubicBezTo>
                  <a:lnTo>
                    <a:pt x="6108192" y="2726309"/>
                  </a:lnTo>
                  <a:cubicBezTo>
                    <a:pt x="6108192" y="2757678"/>
                    <a:pt x="6082792" y="2783078"/>
                    <a:pt x="6051423" y="2783078"/>
                  </a:cubicBezTo>
                  <a:lnTo>
                    <a:pt x="56769" y="2783078"/>
                  </a:lnTo>
                  <a:cubicBezTo>
                    <a:pt x="25400" y="2783078"/>
                    <a:pt x="0" y="2757678"/>
                    <a:pt x="0" y="2726309"/>
                  </a:cubicBezTo>
                  <a:close/>
                </a:path>
              </a:pathLst>
            </a:custGeom>
            <a:solidFill>
              <a:srgbClr val="3C3C3A"/>
            </a:solidFill>
          </p:spPr>
        </p:sp>
      </p:grpSp>
      <p:grpSp>
        <p:nvGrpSpPr>
          <p:cNvPr id="16" name="Group 16"/>
          <p:cNvGrpSpPr/>
          <p:nvPr/>
        </p:nvGrpSpPr>
        <p:grpSpPr>
          <a:xfrm>
            <a:off x="1275755" y="5136356"/>
            <a:ext cx="3544044" cy="442912"/>
            <a:chOff x="0" y="0"/>
            <a:chExt cx="4725392" cy="59055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4725392" cy="590550"/>
            </a:xfrm>
            <a:custGeom>
              <a:avLst/>
              <a:gdLst/>
              <a:ahLst/>
              <a:cxnLst/>
              <a:rect l="l" t="t" r="r" b="b"/>
              <a:pathLst>
                <a:path w="4725392" h="590550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19050"/>
              <a:ext cx="4725392" cy="6096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 b="1">
                  <a:solidFill>
                    <a:srgbClr val="C9C9C0"/>
                  </a:solidFill>
                  <a:latin typeface="Tomorrow Bold"/>
                  <a:ea typeface="Tomorrow Bold"/>
                  <a:cs typeface="Tomorrow Bold"/>
                  <a:sym typeface="Tomorrow Bold"/>
                </a:rPr>
                <a:t>Transformers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275755" y="5749379"/>
            <a:ext cx="4014044" cy="453629"/>
            <a:chOff x="0" y="0"/>
            <a:chExt cx="5352058" cy="604838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5352058" cy="604838"/>
            </a:xfrm>
            <a:custGeom>
              <a:avLst/>
              <a:gdLst/>
              <a:ahLst/>
              <a:cxnLst/>
              <a:rect l="l" t="t" r="r" b="b"/>
              <a:pathLst>
                <a:path w="5352058" h="604838">
                  <a:moveTo>
                    <a:pt x="0" y="0"/>
                  </a:moveTo>
                  <a:lnTo>
                    <a:pt x="5352058" y="0"/>
                  </a:lnTo>
                  <a:lnTo>
                    <a:pt x="5352058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95250"/>
              <a:ext cx="5352058" cy="70008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C9C9C0"/>
                  </a:solidFill>
                  <a:latin typeface="Tomorrow"/>
                  <a:ea typeface="Tomorrow"/>
                  <a:cs typeface="Tomorrow"/>
                  <a:sym typeface="Tomorrow"/>
                </a:rPr>
                <a:t>Understand complex context.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5856834" y="4852839"/>
            <a:ext cx="4581079" cy="2087315"/>
            <a:chOff x="0" y="0"/>
            <a:chExt cx="6108105" cy="2783087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6108192" cy="2783078"/>
            </a:xfrm>
            <a:custGeom>
              <a:avLst/>
              <a:gdLst/>
              <a:ahLst/>
              <a:cxnLst/>
              <a:rect l="l" t="t" r="r" b="b"/>
              <a:pathLst>
                <a:path w="6108192" h="2783078">
                  <a:moveTo>
                    <a:pt x="0" y="56769"/>
                  </a:moveTo>
                  <a:cubicBezTo>
                    <a:pt x="0" y="25400"/>
                    <a:pt x="25400" y="0"/>
                    <a:pt x="56769" y="0"/>
                  </a:cubicBezTo>
                  <a:lnTo>
                    <a:pt x="6051423" y="0"/>
                  </a:lnTo>
                  <a:cubicBezTo>
                    <a:pt x="6082792" y="0"/>
                    <a:pt x="6108192" y="25400"/>
                    <a:pt x="6108192" y="56769"/>
                  </a:cubicBezTo>
                  <a:lnTo>
                    <a:pt x="6108192" y="2726309"/>
                  </a:lnTo>
                  <a:cubicBezTo>
                    <a:pt x="6108192" y="2757678"/>
                    <a:pt x="6082792" y="2783078"/>
                    <a:pt x="6051423" y="2783078"/>
                  </a:cubicBezTo>
                  <a:lnTo>
                    <a:pt x="56769" y="2783078"/>
                  </a:lnTo>
                  <a:cubicBezTo>
                    <a:pt x="25400" y="2783078"/>
                    <a:pt x="0" y="2757678"/>
                    <a:pt x="0" y="2726309"/>
                  </a:cubicBezTo>
                  <a:close/>
                </a:path>
              </a:pathLst>
            </a:custGeom>
            <a:solidFill>
              <a:srgbClr val="3C3C3A"/>
            </a:solidFill>
          </p:spPr>
        </p:sp>
      </p:grpSp>
      <p:grpSp>
        <p:nvGrpSpPr>
          <p:cNvPr id="24" name="Group 24"/>
          <p:cNvGrpSpPr/>
          <p:nvPr/>
        </p:nvGrpSpPr>
        <p:grpSpPr>
          <a:xfrm>
            <a:off x="6140351" y="5136356"/>
            <a:ext cx="3544044" cy="442912"/>
            <a:chOff x="0" y="0"/>
            <a:chExt cx="4725392" cy="59055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4725392" cy="590550"/>
            </a:xfrm>
            <a:custGeom>
              <a:avLst/>
              <a:gdLst/>
              <a:ahLst/>
              <a:cxnLst/>
              <a:rect l="l" t="t" r="r" b="b"/>
              <a:pathLst>
                <a:path w="4725392" h="590550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0" y="-19050"/>
              <a:ext cx="4725392" cy="6096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 b="1">
                  <a:solidFill>
                    <a:srgbClr val="C9C9C0"/>
                  </a:solidFill>
                  <a:latin typeface="Tomorrow Bold"/>
                  <a:ea typeface="Tomorrow Bold"/>
                  <a:cs typeface="Tomorrow Bold"/>
                  <a:sym typeface="Tomorrow Bold"/>
                </a:rPr>
                <a:t>Transfer Learning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6140351" y="5749379"/>
            <a:ext cx="4014044" cy="907256"/>
            <a:chOff x="0" y="0"/>
            <a:chExt cx="5352058" cy="1209675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5352058" cy="1209675"/>
            </a:xfrm>
            <a:custGeom>
              <a:avLst/>
              <a:gdLst/>
              <a:ahLst/>
              <a:cxnLst/>
              <a:rect l="l" t="t" r="r" b="b"/>
              <a:pathLst>
                <a:path w="5352058" h="1209675">
                  <a:moveTo>
                    <a:pt x="0" y="0"/>
                  </a:moveTo>
                  <a:lnTo>
                    <a:pt x="5352058" y="0"/>
                  </a:lnTo>
                  <a:lnTo>
                    <a:pt x="5352058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0" y="-95250"/>
              <a:ext cx="5352058" cy="130492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C9C9C0"/>
                  </a:solidFill>
                  <a:latin typeface="Tomorrow"/>
                  <a:ea typeface="Tomorrow"/>
                  <a:cs typeface="Tomorrow"/>
                  <a:sym typeface="Tomorrow"/>
                </a:rPr>
                <a:t>Improves accuracy with less data.</a:t>
              </a:r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992238" y="7223671"/>
            <a:ext cx="9445526" cy="1633686"/>
            <a:chOff x="0" y="0"/>
            <a:chExt cx="12594035" cy="2178248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12593955" cy="2178177"/>
            </a:xfrm>
            <a:custGeom>
              <a:avLst/>
              <a:gdLst/>
              <a:ahLst/>
              <a:cxnLst/>
              <a:rect l="l" t="t" r="r" b="b"/>
              <a:pathLst>
                <a:path w="12593955" h="2178177">
                  <a:moveTo>
                    <a:pt x="0" y="56642"/>
                  </a:moveTo>
                  <a:cubicBezTo>
                    <a:pt x="0" y="25400"/>
                    <a:pt x="25400" y="0"/>
                    <a:pt x="56642" y="0"/>
                  </a:cubicBezTo>
                  <a:lnTo>
                    <a:pt x="12537313" y="0"/>
                  </a:lnTo>
                  <a:cubicBezTo>
                    <a:pt x="12568682" y="0"/>
                    <a:pt x="12593955" y="25400"/>
                    <a:pt x="12593955" y="56642"/>
                  </a:cubicBezTo>
                  <a:lnTo>
                    <a:pt x="12593955" y="2121535"/>
                  </a:lnTo>
                  <a:cubicBezTo>
                    <a:pt x="12593955" y="2152904"/>
                    <a:pt x="12568555" y="2178177"/>
                    <a:pt x="12537313" y="2178177"/>
                  </a:cubicBezTo>
                  <a:lnTo>
                    <a:pt x="56642" y="2178177"/>
                  </a:lnTo>
                  <a:cubicBezTo>
                    <a:pt x="25273" y="2178177"/>
                    <a:pt x="0" y="2152777"/>
                    <a:pt x="0" y="2121535"/>
                  </a:cubicBezTo>
                  <a:close/>
                </a:path>
              </a:pathLst>
            </a:custGeom>
            <a:solidFill>
              <a:srgbClr val="3C3C3A"/>
            </a:solidFill>
          </p:spPr>
        </p:sp>
      </p:grpSp>
      <p:grpSp>
        <p:nvGrpSpPr>
          <p:cNvPr id="32" name="Group 32"/>
          <p:cNvGrpSpPr/>
          <p:nvPr/>
        </p:nvGrpSpPr>
        <p:grpSpPr>
          <a:xfrm>
            <a:off x="1275755" y="7507189"/>
            <a:ext cx="3915816" cy="442912"/>
            <a:chOff x="0" y="0"/>
            <a:chExt cx="5221088" cy="590550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5221088" cy="590550"/>
            </a:xfrm>
            <a:custGeom>
              <a:avLst/>
              <a:gdLst/>
              <a:ahLst/>
              <a:cxnLst/>
              <a:rect l="l" t="t" r="r" b="b"/>
              <a:pathLst>
                <a:path w="5221088" h="590550">
                  <a:moveTo>
                    <a:pt x="0" y="0"/>
                  </a:moveTo>
                  <a:lnTo>
                    <a:pt x="5221088" y="0"/>
                  </a:lnTo>
                  <a:lnTo>
                    <a:pt x="5221088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4" name="TextBox 34"/>
            <p:cNvSpPr txBox="1"/>
            <p:nvPr/>
          </p:nvSpPr>
          <p:spPr>
            <a:xfrm>
              <a:off x="0" y="-19050"/>
              <a:ext cx="5221088" cy="6096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 b="1">
                  <a:solidFill>
                    <a:srgbClr val="C9C9C0"/>
                  </a:solidFill>
                  <a:latin typeface="Tomorrow Bold"/>
                  <a:ea typeface="Tomorrow Bold"/>
                  <a:cs typeface="Tomorrow Bold"/>
                  <a:sym typeface="Tomorrow Bold"/>
                </a:rPr>
                <a:t>Emotional Responses</a:t>
              </a:r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1275755" y="8120211"/>
            <a:ext cx="8878491" cy="453629"/>
            <a:chOff x="0" y="0"/>
            <a:chExt cx="11837988" cy="604838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11837988" cy="604838"/>
            </a:xfrm>
            <a:custGeom>
              <a:avLst/>
              <a:gdLst/>
              <a:ahLst/>
              <a:cxnLst/>
              <a:rect l="l" t="t" r="r" b="b"/>
              <a:pathLst>
                <a:path w="11837988" h="604838">
                  <a:moveTo>
                    <a:pt x="0" y="0"/>
                  </a:moveTo>
                  <a:lnTo>
                    <a:pt x="11837988" y="0"/>
                  </a:lnTo>
                  <a:lnTo>
                    <a:pt x="11837988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7" name="TextBox 37"/>
            <p:cNvSpPr txBox="1"/>
            <p:nvPr/>
          </p:nvSpPr>
          <p:spPr>
            <a:xfrm>
              <a:off x="0" y="-95250"/>
              <a:ext cx="11837988" cy="70008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C9C9C0"/>
                  </a:solidFill>
                  <a:latin typeface="Tomorrow"/>
                  <a:ea typeface="Tomorrow"/>
                  <a:cs typeface="Tomorrow"/>
                  <a:sym typeface="Tomorrow"/>
                </a:rPr>
                <a:t>Nuanced emotional variations.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D0D0C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D1D1B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992238" y="1177529"/>
            <a:ext cx="8627269" cy="885974"/>
            <a:chOff x="0" y="0"/>
            <a:chExt cx="11503025" cy="118129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1503025" cy="1181298"/>
            </a:xfrm>
            <a:custGeom>
              <a:avLst/>
              <a:gdLst/>
              <a:ahLst/>
              <a:cxnLst/>
              <a:rect l="l" t="t" r="r" b="b"/>
              <a:pathLst>
                <a:path w="11503025" h="1181298">
                  <a:moveTo>
                    <a:pt x="0" y="0"/>
                  </a:moveTo>
                  <a:lnTo>
                    <a:pt x="11503025" y="0"/>
                  </a:lnTo>
                  <a:lnTo>
                    <a:pt x="11503025" y="1181298"/>
                  </a:lnTo>
                  <a:lnTo>
                    <a:pt x="0" y="11812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11503025" cy="120987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937"/>
                </a:lnSpc>
              </a:pPr>
              <a:r>
                <a:rPr lang="en-US" sz="5562" b="1">
                  <a:solidFill>
                    <a:srgbClr val="EDEDE8"/>
                  </a:solidFill>
                  <a:latin typeface="Tomorrow Bold"/>
                  <a:ea typeface="Tomorrow Bold"/>
                  <a:cs typeface="Tomorrow Bold"/>
                  <a:sym typeface="Tomorrow Bold"/>
                </a:rPr>
                <a:t>Real-World Applications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992238" y="2630537"/>
            <a:ext cx="16303526" cy="453629"/>
            <a:chOff x="0" y="0"/>
            <a:chExt cx="21738035" cy="60483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1738034" cy="604838"/>
            </a:xfrm>
            <a:custGeom>
              <a:avLst/>
              <a:gdLst/>
              <a:ahLst/>
              <a:cxnLst/>
              <a:rect l="l" t="t" r="r" b="b"/>
              <a:pathLst>
                <a:path w="21738034" h="604838">
                  <a:moveTo>
                    <a:pt x="0" y="0"/>
                  </a:moveTo>
                  <a:lnTo>
                    <a:pt x="21738034" y="0"/>
                  </a:lnTo>
                  <a:lnTo>
                    <a:pt x="21738034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95250"/>
              <a:ext cx="21738035" cy="70008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C9C9C0"/>
                  </a:solidFill>
                  <a:latin typeface="Tomorrow"/>
                  <a:ea typeface="Tomorrow"/>
                  <a:cs typeface="Tomorrow"/>
                  <a:sym typeface="Tomorrow"/>
                </a:rPr>
                <a:t>It uses collaborative filtering. This combines approaches to improve system effectiveness.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2179736" y="5722888"/>
            <a:ext cx="3544044" cy="442912"/>
            <a:chOff x="0" y="0"/>
            <a:chExt cx="4725392" cy="59055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725392" cy="590550"/>
            </a:xfrm>
            <a:custGeom>
              <a:avLst/>
              <a:gdLst/>
              <a:ahLst/>
              <a:cxnLst/>
              <a:rect l="l" t="t" r="r" b="b"/>
              <a:pathLst>
                <a:path w="4725392" h="590550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19050"/>
              <a:ext cx="4725392" cy="6096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r">
                <a:lnSpc>
                  <a:spcPts val="3437"/>
                </a:lnSpc>
              </a:pPr>
              <a:r>
                <a:rPr lang="en-US" sz="2750" b="1">
                  <a:solidFill>
                    <a:srgbClr val="C9C9C0"/>
                  </a:solidFill>
                  <a:latin typeface="Tomorrow Bold"/>
                  <a:ea typeface="Tomorrow Bold"/>
                  <a:cs typeface="Tomorrow Bold"/>
                  <a:sym typeface="Tomorrow Bold"/>
                </a:rPr>
                <a:t>Sentiment Analysis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992238" y="6335911"/>
            <a:ext cx="4731544" cy="453629"/>
            <a:chOff x="0" y="0"/>
            <a:chExt cx="6308725" cy="604838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308725" cy="604838"/>
            </a:xfrm>
            <a:custGeom>
              <a:avLst/>
              <a:gdLst/>
              <a:ahLst/>
              <a:cxnLst/>
              <a:rect l="l" t="t" r="r" b="b"/>
              <a:pathLst>
                <a:path w="6308725" h="604838">
                  <a:moveTo>
                    <a:pt x="0" y="0"/>
                  </a:moveTo>
                  <a:lnTo>
                    <a:pt x="6308725" y="0"/>
                  </a:lnTo>
                  <a:lnTo>
                    <a:pt x="6308725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95250"/>
              <a:ext cx="6308725" cy="70008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r">
                <a:lnSpc>
                  <a:spcPts val="3562"/>
                </a:lnSpc>
              </a:pPr>
              <a:r>
                <a:rPr lang="en-US" sz="2187">
                  <a:solidFill>
                    <a:srgbClr val="C9C9C0"/>
                  </a:solidFill>
                  <a:latin typeface="Tomorrow"/>
                  <a:ea typeface="Tomorrow"/>
                  <a:cs typeface="Tomorrow"/>
                  <a:sym typeface="Tomorrow"/>
                </a:rPr>
                <a:t>Analyze text feedback.</a:t>
              </a:r>
            </a:p>
          </p:txBody>
        </p:sp>
      </p:grpSp>
      <p:sp>
        <p:nvSpPr>
          <p:cNvPr id="18" name="Freeform 18" descr="preencoded.png"/>
          <p:cNvSpPr/>
          <p:nvPr/>
        </p:nvSpPr>
        <p:spPr>
          <a:xfrm>
            <a:off x="6290816" y="3403104"/>
            <a:ext cx="5706219" cy="5706219"/>
          </a:xfrm>
          <a:custGeom>
            <a:avLst/>
            <a:gdLst/>
            <a:ahLst/>
            <a:cxnLst/>
            <a:rect l="l" t="t" r="r" b="b"/>
            <a:pathLst>
              <a:path w="5706219" h="5706219">
                <a:moveTo>
                  <a:pt x="0" y="0"/>
                </a:moveTo>
                <a:lnTo>
                  <a:pt x="5706219" y="0"/>
                </a:lnTo>
                <a:lnTo>
                  <a:pt x="5706219" y="5706218"/>
                </a:lnTo>
                <a:lnTo>
                  <a:pt x="0" y="570621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19" name="Group 19"/>
          <p:cNvGrpSpPr/>
          <p:nvPr/>
        </p:nvGrpSpPr>
        <p:grpSpPr>
          <a:xfrm>
            <a:off x="6964264" y="5647581"/>
            <a:ext cx="424160" cy="530275"/>
            <a:chOff x="0" y="0"/>
            <a:chExt cx="565547" cy="707033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565547" cy="707033"/>
            </a:xfrm>
            <a:custGeom>
              <a:avLst/>
              <a:gdLst/>
              <a:ahLst/>
              <a:cxnLst/>
              <a:rect l="l" t="t" r="r" b="b"/>
              <a:pathLst>
                <a:path w="565547" h="707033">
                  <a:moveTo>
                    <a:pt x="0" y="0"/>
                  </a:moveTo>
                  <a:lnTo>
                    <a:pt x="565547" y="0"/>
                  </a:lnTo>
                  <a:lnTo>
                    <a:pt x="565547" y="707033"/>
                  </a:lnTo>
                  <a:lnTo>
                    <a:pt x="0" y="70703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133350"/>
              <a:ext cx="565547" cy="84038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5312"/>
                </a:lnSpc>
              </a:pPr>
              <a:r>
                <a:rPr lang="en-US" sz="3312" b="1">
                  <a:solidFill>
                    <a:srgbClr val="C9C9C0"/>
                  </a:solidFill>
                  <a:latin typeface="Tomorrow Bold"/>
                  <a:ea typeface="Tomorrow Bold"/>
                  <a:cs typeface="Tomorrow Bold"/>
                  <a:sym typeface="Tomorrow Bold"/>
                </a:rPr>
                <a:t>1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2422237" y="4076551"/>
            <a:ext cx="3950940" cy="442912"/>
            <a:chOff x="0" y="0"/>
            <a:chExt cx="5267920" cy="59055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5267920" cy="590550"/>
            </a:xfrm>
            <a:custGeom>
              <a:avLst/>
              <a:gdLst/>
              <a:ahLst/>
              <a:cxnLst/>
              <a:rect l="l" t="t" r="r" b="b"/>
              <a:pathLst>
                <a:path w="5267920" h="590550">
                  <a:moveTo>
                    <a:pt x="0" y="0"/>
                  </a:moveTo>
                  <a:lnTo>
                    <a:pt x="5267920" y="0"/>
                  </a:lnTo>
                  <a:lnTo>
                    <a:pt x="5267920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0" y="-19050"/>
              <a:ext cx="5267920" cy="6096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 b="1">
                  <a:solidFill>
                    <a:srgbClr val="C9C9C0"/>
                  </a:solidFill>
                  <a:latin typeface="Tomorrow Bold"/>
                  <a:ea typeface="Tomorrow Bold"/>
                  <a:cs typeface="Tomorrow Bold"/>
                  <a:sym typeface="Tomorrow Bold"/>
                </a:rPr>
                <a:t>Collaborative Filtering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2422237" y="4689574"/>
            <a:ext cx="4873526" cy="907256"/>
            <a:chOff x="0" y="0"/>
            <a:chExt cx="6498035" cy="1209675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6498035" cy="1209675"/>
            </a:xfrm>
            <a:custGeom>
              <a:avLst/>
              <a:gdLst/>
              <a:ahLst/>
              <a:cxnLst/>
              <a:rect l="l" t="t" r="r" b="b"/>
              <a:pathLst>
                <a:path w="6498035" h="1209675">
                  <a:moveTo>
                    <a:pt x="0" y="0"/>
                  </a:moveTo>
                  <a:lnTo>
                    <a:pt x="6498035" y="0"/>
                  </a:lnTo>
                  <a:lnTo>
                    <a:pt x="6498035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0" y="-95250"/>
              <a:ext cx="6498035" cy="130492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C9C9C0"/>
                  </a:solidFill>
                  <a:latin typeface="Tomorrow"/>
                  <a:ea typeface="Tomorrow"/>
                  <a:cs typeface="Tomorrow"/>
                  <a:sym typeface="Tomorrow"/>
                </a:rPr>
                <a:t>Recommend based on user behavior.</a:t>
              </a:r>
            </a:p>
          </p:txBody>
        </p:sp>
      </p:grpSp>
      <p:sp>
        <p:nvSpPr>
          <p:cNvPr id="28" name="Freeform 28" descr="preencoded.png"/>
          <p:cNvSpPr/>
          <p:nvPr/>
        </p:nvSpPr>
        <p:spPr>
          <a:xfrm>
            <a:off x="6290816" y="3403104"/>
            <a:ext cx="5706219" cy="5706219"/>
          </a:xfrm>
          <a:custGeom>
            <a:avLst/>
            <a:gdLst/>
            <a:ahLst/>
            <a:cxnLst/>
            <a:rect l="l" t="t" r="r" b="b"/>
            <a:pathLst>
              <a:path w="5706219" h="5706219">
                <a:moveTo>
                  <a:pt x="0" y="0"/>
                </a:moveTo>
                <a:lnTo>
                  <a:pt x="5706219" y="0"/>
                </a:lnTo>
                <a:lnTo>
                  <a:pt x="5706219" y="5706218"/>
                </a:lnTo>
                <a:lnTo>
                  <a:pt x="0" y="570621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29" name="Group 29"/>
          <p:cNvGrpSpPr/>
          <p:nvPr/>
        </p:nvGrpSpPr>
        <p:grpSpPr>
          <a:xfrm>
            <a:off x="10212884" y="4458741"/>
            <a:ext cx="424160" cy="530275"/>
            <a:chOff x="0" y="0"/>
            <a:chExt cx="565547" cy="707033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565547" cy="707033"/>
            </a:xfrm>
            <a:custGeom>
              <a:avLst/>
              <a:gdLst/>
              <a:ahLst/>
              <a:cxnLst/>
              <a:rect l="l" t="t" r="r" b="b"/>
              <a:pathLst>
                <a:path w="565547" h="707033">
                  <a:moveTo>
                    <a:pt x="0" y="0"/>
                  </a:moveTo>
                  <a:lnTo>
                    <a:pt x="565547" y="0"/>
                  </a:lnTo>
                  <a:lnTo>
                    <a:pt x="565547" y="707033"/>
                  </a:lnTo>
                  <a:lnTo>
                    <a:pt x="0" y="70703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1" name="TextBox 31"/>
            <p:cNvSpPr txBox="1"/>
            <p:nvPr/>
          </p:nvSpPr>
          <p:spPr>
            <a:xfrm>
              <a:off x="0" y="-133350"/>
              <a:ext cx="565547" cy="84038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5312"/>
                </a:lnSpc>
              </a:pPr>
              <a:r>
                <a:rPr lang="en-US" sz="3312" b="1">
                  <a:solidFill>
                    <a:srgbClr val="C9C9C0"/>
                  </a:solidFill>
                  <a:latin typeface="Tomorrow Bold"/>
                  <a:ea typeface="Tomorrow Bold"/>
                  <a:cs typeface="Tomorrow Bold"/>
                  <a:sym typeface="Tomorrow Bold"/>
                </a:rPr>
                <a:t>2</a:t>
              </a:r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12422237" y="7369076"/>
            <a:ext cx="3733056" cy="442912"/>
            <a:chOff x="0" y="0"/>
            <a:chExt cx="4977408" cy="590550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4977408" cy="590550"/>
            </a:xfrm>
            <a:custGeom>
              <a:avLst/>
              <a:gdLst/>
              <a:ahLst/>
              <a:cxnLst/>
              <a:rect l="l" t="t" r="r" b="b"/>
              <a:pathLst>
                <a:path w="4977408" h="590550">
                  <a:moveTo>
                    <a:pt x="0" y="0"/>
                  </a:moveTo>
                  <a:lnTo>
                    <a:pt x="4977408" y="0"/>
                  </a:lnTo>
                  <a:lnTo>
                    <a:pt x="4977408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4" name="TextBox 34"/>
            <p:cNvSpPr txBox="1"/>
            <p:nvPr/>
          </p:nvSpPr>
          <p:spPr>
            <a:xfrm>
              <a:off x="0" y="-19050"/>
              <a:ext cx="4977408" cy="6096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 b="1">
                  <a:solidFill>
                    <a:srgbClr val="C9C9C0"/>
                  </a:solidFill>
                  <a:latin typeface="Tomorrow Bold"/>
                  <a:ea typeface="Tomorrow Bold"/>
                  <a:cs typeface="Tomorrow Bold"/>
                  <a:sym typeface="Tomorrow Bold"/>
                </a:rPr>
                <a:t>Marketing Strategies</a:t>
              </a:r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12422237" y="7982099"/>
            <a:ext cx="4873526" cy="453629"/>
            <a:chOff x="0" y="0"/>
            <a:chExt cx="6498035" cy="604838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6498035" cy="604838"/>
            </a:xfrm>
            <a:custGeom>
              <a:avLst/>
              <a:gdLst/>
              <a:ahLst/>
              <a:cxnLst/>
              <a:rect l="l" t="t" r="r" b="b"/>
              <a:pathLst>
                <a:path w="6498035" h="604838">
                  <a:moveTo>
                    <a:pt x="0" y="0"/>
                  </a:moveTo>
                  <a:lnTo>
                    <a:pt x="6498035" y="0"/>
                  </a:lnTo>
                  <a:lnTo>
                    <a:pt x="6498035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7" name="TextBox 37"/>
            <p:cNvSpPr txBox="1"/>
            <p:nvPr/>
          </p:nvSpPr>
          <p:spPr>
            <a:xfrm>
              <a:off x="0" y="-95250"/>
              <a:ext cx="6498035" cy="70008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C9C9C0"/>
                  </a:solidFill>
                  <a:latin typeface="Tomorrow"/>
                  <a:ea typeface="Tomorrow"/>
                  <a:cs typeface="Tomorrow"/>
                  <a:sym typeface="Tomorrow"/>
                </a:rPr>
                <a:t>Tailor marketing campaigns.</a:t>
              </a:r>
            </a:p>
          </p:txBody>
        </p:sp>
      </p:grpSp>
      <p:sp>
        <p:nvSpPr>
          <p:cNvPr id="38" name="Freeform 38" descr="preencoded.png"/>
          <p:cNvSpPr/>
          <p:nvPr/>
        </p:nvSpPr>
        <p:spPr>
          <a:xfrm>
            <a:off x="6290816" y="3403104"/>
            <a:ext cx="5706219" cy="5706219"/>
          </a:xfrm>
          <a:custGeom>
            <a:avLst/>
            <a:gdLst/>
            <a:ahLst/>
            <a:cxnLst/>
            <a:rect l="l" t="t" r="r" b="b"/>
            <a:pathLst>
              <a:path w="5706219" h="5706219">
                <a:moveTo>
                  <a:pt x="0" y="0"/>
                </a:moveTo>
                <a:lnTo>
                  <a:pt x="5706219" y="0"/>
                </a:lnTo>
                <a:lnTo>
                  <a:pt x="5706219" y="5706218"/>
                </a:lnTo>
                <a:lnTo>
                  <a:pt x="0" y="570621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grpSp>
        <p:nvGrpSpPr>
          <p:cNvPr id="39" name="Group 39"/>
          <p:cNvGrpSpPr/>
          <p:nvPr/>
        </p:nvGrpSpPr>
        <p:grpSpPr>
          <a:xfrm>
            <a:off x="9618166" y="7866459"/>
            <a:ext cx="424160" cy="530275"/>
            <a:chOff x="0" y="0"/>
            <a:chExt cx="565547" cy="707033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565547" cy="707033"/>
            </a:xfrm>
            <a:custGeom>
              <a:avLst/>
              <a:gdLst/>
              <a:ahLst/>
              <a:cxnLst/>
              <a:rect l="l" t="t" r="r" b="b"/>
              <a:pathLst>
                <a:path w="565547" h="707033">
                  <a:moveTo>
                    <a:pt x="0" y="0"/>
                  </a:moveTo>
                  <a:lnTo>
                    <a:pt x="565547" y="0"/>
                  </a:lnTo>
                  <a:lnTo>
                    <a:pt x="565547" y="707033"/>
                  </a:lnTo>
                  <a:lnTo>
                    <a:pt x="0" y="70703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1" name="TextBox 41"/>
            <p:cNvSpPr txBox="1"/>
            <p:nvPr/>
          </p:nvSpPr>
          <p:spPr>
            <a:xfrm>
              <a:off x="0" y="-133350"/>
              <a:ext cx="565547" cy="84038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5312"/>
                </a:lnSpc>
              </a:pPr>
              <a:r>
                <a:rPr lang="en-US" sz="3312" b="1">
                  <a:solidFill>
                    <a:srgbClr val="C9C9C0"/>
                  </a:solidFill>
                  <a:latin typeface="Tomorrow Bold"/>
                  <a:ea typeface="Tomorrow Bold"/>
                  <a:cs typeface="Tomorrow Bold"/>
                  <a:sym typeface="Tomorrow Bold"/>
                </a:rPr>
                <a:t>3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D0D0C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D1D1B"/>
            </a:solidFill>
          </p:spPr>
        </p:sp>
      </p:grpSp>
      <p:sp>
        <p:nvSpPr>
          <p:cNvPr id="6" name="Freeform 6" descr="preencoded.png">
            <a:hlinkClick r:id="rId3" tooltip="https://gamma.app/?utm_source=made-with-gamma"/>
          </p:cNvPr>
          <p:cNvSpPr/>
          <p:nvPr/>
        </p:nvSpPr>
        <p:spPr>
          <a:xfrm>
            <a:off x="16049019" y="9686925"/>
            <a:ext cx="2153256" cy="514350"/>
          </a:xfrm>
          <a:custGeom>
            <a:avLst/>
            <a:gdLst/>
            <a:ahLst/>
            <a:cxnLst/>
            <a:rect l="l" t="t" r="r" b="b"/>
            <a:pathLst>
              <a:path w="2153256" h="514350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Freeform 7" descr="preencoded.png"/>
          <p:cNvSpPr/>
          <p:nvPr/>
        </p:nvSpPr>
        <p:spPr>
          <a:xfrm>
            <a:off x="11430000" y="0"/>
            <a:ext cx="6858000" cy="10288340"/>
          </a:xfrm>
          <a:custGeom>
            <a:avLst/>
            <a:gdLst/>
            <a:ahLst/>
            <a:cxnLst/>
            <a:rect l="l" t="t" r="r" b="b"/>
            <a:pathLst>
              <a:path w="6858000" h="10288340">
                <a:moveTo>
                  <a:pt x="0" y="0"/>
                </a:moveTo>
                <a:lnTo>
                  <a:pt x="6858000" y="0"/>
                </a:lnTo>
                <a:lnTo>
                  <a:pt x="6858000" y="10288340"/>
                </a:lnTo>
                <a:lnTo>
                  <a:pt x="0" y="1028834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6" r="-6"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976907" y="767506"/>
            <a:ext cx="9476185" cy="1744564"/>
            <a:chOff x="0" y="0"/>
            <a:chExt cx="12634913" cy="232608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2634913" cy="2326085"/>
            </a:xfrm>
            <a:custGeom>
              <a:avLst/>
              <a:gdLst/>
              <a:ahLst/>
              <a:cxnLst/>
              <a:rect l="l" t="t" r="r" b="b"/>
              <a:pathLst>
                <a:path w="12634913" h="2326085">
                  <a:moveTo>
                    <a:pt x="0" y="0"/>
                  </a:moveTo>
                  <a:lnTo>
                    <a:pt x="12634913" y="0"/>
                  </a:lnTo>
                  <a:lnTo>
                    <a:pt x="12634913" y="2326085"/>
                  </a:lnTo>
                  <a:lnTo>
                    <a:pt x="0" y="232608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12634913" cy="236418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812"/>
                </a:lnSpc>
              </a:pPr>
              <a:r>
                <a:rPr lang="en-US" sz="5437" b="1">
                  <a:solidFill>
                    <a:srgbClr val="EDEDE8"/>
                  </a:solidFill>
                  <a:latin typeface="Tomorrow Bold"/>
                  <a:ea typeface="Tomorrow Bold"/>
                  <a:cs typeface="Tomorrow Bold"/>
                  <a:sym typeface="Tomorrow Bold"/>
                </a:rPr>
                <a:t>Future of Sentiment Analysis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76907" y="2930724"/>
            <a:ext cx="9476185" cy="893266"/>
            <a:chOff x="0" y="0"/>
            <a:chExt cx="12634913" cy="119102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2634913" cy="1191022"/>
            </a:xfrm>
            <a:custGeom>
              <a:avLst/>
              <a:gdLst/>
              <a:ahLst/>
              <a:cxnLst/>
              <a:rect l="l" t="t" r="r" b="b"/>
              <a:pathLst>
                <a:path w="12634913" h="1191022">
                  <a:moveTo>
                    <a:pt x="0" y="0"/>
                  </a:moveTo>
                  <a:lnTo>
                    <a:pt x="12634913" y="0"/>
                  </a:lnTo>
                  <a:lnTo>
                    <a:pt x="12634913" y="1191022"/>
                  </a:lnTo>
                  <a:lnTo>
                    <a:pt x="0" y="119102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95250"/>
              <a:ext cx="12634913" cy="128627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00"/>
                </a:lnSpc>
              </a:pPr>
              <a:r>
                <a:rPr lang="en-US" sz="2187">
                  <a:solidFill>
                    <a:srgbClr val="C9C9C0"/>
                  </a:solidFill>
                  <a:latin typeface="Tomorrow"/>
                  <a:ea typeface="Tomorrow"/>
                  <a:cs typeface="Tomorrow"/>
                  <a:sym typeface="Tomorrow"/>
                </a:rPr>
                <a:t>Expect continuous improvement in techniques. It will enhance movie understanding.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290935" y="4138017"/>
            <a:ext cx="38100" cy="5382816"/>
            <a:chOff x="0" y="0"/>
            <a:chExt cx="50800" cy="7177088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50800" cy="7177151"/>
            </a:xfrm>
            <a:custGeom>
              <a:avLst/>
              <a:gdLst/>
              <a:ahLst/>
              <a:cxnLst/>
              <a:rect l="l" t="t" r="r" b="b"/>
              <a:pathLst>
                <a:path w="50800" h="7177151">
                  <a:moveTo>
                    <a:pt x="0" y="25400"/>
                  </a:moveTo>
                  <a:cubicBezTo>
                    <a:pt x="0" y="11430"/>
                    <a:pt x="11430" y="0"/>
                    <a:pt x="25400" y="0"/>
                  </a:cubicBezTo>
                  <a:cubicBezTo>
                    <a:pt x="39370" y="0"/>
                    <a:pt x="50800" y="11430"/>
                    <a:pt x="50800" y="25400"/>
                  </a:cubicBezTo>
                  <a:lnTo>
                    <a:pt x="50800" y="7151751"/>
                  </a:lnTo>
                  <a:cubicBezTo>
                    <a:pt x="50800" y="7165721"/>
                    <a:pt x="39370" y="7177151"/>
                    <a:pt x="25400" y="7177151"/>
                  </a:cubicBezTo>
                  <a:cubicBezTo>
                    <a:pt x="11430" y="7177151"/>
                    <a:pt x="0" y="7165721"/>
                    <a:pt x="0" y="7151751"/>
                  </a:cubicBezTo>
                  <a:close/>
                </a:path>
              </a:pathLst>
            </a:custGeom>
            <a:solidFill>
              <a:srgbClr val="555553"/>
            </a:solidFill>
          </p:spPr>
        </p:sp>
      </p:grpSp>
      <p:grpSp>
        <p:nvGrpSpPr>
          <p:cNvPr id="16" name="Group 16"/>
          <p:cNvGrpSpPr/>
          <p:nvPr/>
        </p:nvGrpSpPr>
        <p:grpSpPr>
          <a:xfrm>
            <a:off x="1566862" y="4747022"/>
            <a:ext cx="837307" cy="38100"/>
            <a:chOff x="0" y="0"/>
            <a:chExt cx="1116410" cy="50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116457" cy="50800"/>
            </a:xfrm>
            <a:custGeom>
              <a:avLst/>
              <a:gdLst/>
              <a:ahLst/>
              <a:cxnLst/>
              <a:rect l="l" t="t" r="r" b="b"/>
              <a:pathLst>
                <a:path w="1116457" h="50800">
                  <a:moveTo>
                    <a:pt x="0" y="25400"/>
                  </a:moveTo>
                  <a:cubicBezTo>
                    <a:pt x="0" y="11430"/>
                    <a:pt x="11430" y="0"/>
                    <a:pt x="25400" y="0"/>
                  </a:cubicBezTo>
                  <a:lnTo>
                    <a:pt x="1091057" y="0"/>
                  </a:lnTo>
                  <a:cubicBezTo>
                    <a:pt x="1105027" y="0"/>
                    <a:pt x="1116457" y="11430"/>
                    <a:pt x="1116457" y="25400"/>
                  </a:cubicBezTo>
                  <a:cubicBezTo>
                    <a:pt x="1116457" y="39370"/>
                    <a:pt x="1105027" y="50800"/>
                    <a:pt x="1091057" y="50800"/>
                  </a:cubicBezTo>
                  <a:lnTo>
                    <a:pt x="25400" y="50800"/>
                  </a:lnTo>
                  <a:cubicBezTo>
                    <a:pt x="11430" y="50800"/>
                    <a:pt x="0" y="39370"/>
                    <a:pt x="0" y="25400"/>
                  </a:cubicBezTo>
                  <a:close/>
                </a:path>
              </a:pathLst>
            </a:custGeom>
            <a:solidFill>
              <a:srgbClr val="555553"/>
            </a:solidFill>
          </p:spPr>
        </p:sp>
      </p:grpSp>
      <p:grpSp>
        <p:nvGrpSpPr>
          <p:cNvPr id="18" name="Group 18"/>
          <p:cNvGrpSpPr/>
          <p:nvPr/>
        </p:nvGrpSpPr>
        <p:grpSpPr>
          <a:xfrm>
            <a:off x="976907" y="4452045"/>
            <a:ext cx="628055" cy="628055"/>
            <a:chOff x="0" y="0"/>
            <a:chExt cx="837407" cy="837407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37438" cy="837438"/>
            </a:xfrm>
            <a:custGeom>
              <a:avLst/>
              <a:gdLst/>
              <a:ahLst/>
              <a:cxnLst/>
              <a:rect l="l" t="t" r="r" b="b"/>
              <a:pathLst>
                <a:path w="837438" h="837438">
                  <a:moveTo>
                    <a:pt x="0" y="55880"/>
                  </a:moveTo>
                  <a:cubicBezTo>
                    <a:pt x="0" y="25019"/>
                    <a:pt x="25019" y="0"/>
                    <a:pt x="55880" y="0"/>
                  </a:cubicBezTo>
                  <a:lnTo>
                    <a:pt x="781558" y="0"/>
                  </a:lnTo>
                  <a:cubicBezTo>
                    <a:pt x="812419" y="0"/>
                    <a:pt x="837438" y="25019"/>
                    <a:pt x="837438" y="55880"/>
                  </a:cubicBezTo>
                  <a:lnTo>
                    <a:pt x="837438" y="781558"/>
                  </a:lnTo>
                  <a:cubicBezTo>
                    <a:pt x="837438" y="812419"/>
                    <a:pt x="812419" y="837438"/>
                    <a:pt x="781558" y="837438"/>
                  </a:cubicBezTo>
                  <a:lnTo>
                    <a:pt x="55880" y="837438"/>
                  </a:lnTo>
                  <a:cubicBezTo>
                    <a:pt x="25019" y="837438"/>
                    <a:pt x="0" y="812419"/>
                    <a:pt x="0" y="781558"/>
                  </a:cubicBezTo>
                  <a:close/>
                </a:path>
              </a:pathLst>
            </a:custGeom>
            <a:solidFill>
              <a:srgbClr val="3C3C3A"/>
            </a:solidFill>
          </p:spPr>
        </p:sp>
      </p:grpSp>
      <p:grpSp>
        <p:nvGrpSpPr>
          <p:cNvPr id="20" name="Group 20"/>
          <p:cNvGrpSpPr/>
          <p:nvPr/>
        </p:nvGrpSpPr>
        <p:grpSpPr>
          <a:xfrm>
            <a:off x="1081609" y="4504432"/>
            <a:ext cx="418654" cy="523280"/>
            <a:chOff x="0" y="0"/>
            <a:chExt cx="558205" cy="697707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558205" cy="697707"/>
            </a:xfrm>
            <a:custGeom>
              <a:avLst/>
              <a:gdLst/>
              <a:ahLst/>
              <a:cxnLst/>
              <a:rect l="l" t="t" r="r" b="b"/>
              <a:pathLst>
                <a:path w="558205" h="697707">
                  <a:moveTo>
                    <a:pt x="0" y="0"/>
                  </a:moveTo>
                  <a:lnTo>
                    <a:pt x="558205" y="0"/>
                  </a:lnTo>
                  <a:lnTo>
                    <a:pt x="558205" y="697707"/>
                  </a:lnTo>
                  <a:lnTo>
                    <a:pt x="0" y="69770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57150"/>
              <a:ext cx="558205" cy="64055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250"/>
                </a:lnSpc>
              </a:pPr>
              <a:r>
                <a:rPr lang="en-US" sz="3250" b="1">
                  <a:solidFill>
                    <a:srgbClr val="C9C9C0"/>
                  </a:solidFill>
                  <a:latin typeface="Tomorrow Bold"/>
                  <a:ea typeface="Tomorrow Bold"/>
                  <a:cs typeface="Tomorrow Bold"/>
                  <a:sym typeface="Tomorrow Bold"/>
                </a:rPr>
                <a:t>1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2686645" y="4417070"/>
            <a:ext cx="3489126" cy="436066"/>
            <a:chOff x="0" y="0"/>
            <a:chExt cx="4652168" cy="581422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4652168" cy="581422"/>
            </a:xfrm>
            <a:custGeom>
              <a:avLst/>
              <a:gdLst/>
              <a:ahLst/>
              <a:cxnLst/>
              <a:rect l="l" t="t" r="r" b="b"/>
              <a:pathLst>
                <a:path w="4652168" h="581422">
                  <a:moveTo>
                    <a:pt x="0" y="0"/>
                  </a:moveTo>
                  <a:lnTo>
                    <a:pt x="4652168" y="0"/>
                  </a:lnTo>
                  <a:lnTo>
                    <a:pt x="4652168" y="581422"/>
                  </a:lnTo>
                  <a:lnTo>
                    <a:pt x="0" y="58142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0" y="-19050"/>
              <a:ext cx="4652168" cy="60047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374"/>
                </a:lnSpc>
              </a:pPr>
              <a:r>
                <a:rPr lang="en-US" sz="2687" b="1">
                  <a:solidFill>
                    <a:srgbClr val="C9C9C0"/>
                  </a:solidFill>
                  <a:latin typeface="Tomorrow Bold"/>
                  <a:ea typeface="Tomorrow Bold"/>
                  <a:cs typeface="Tomorrow Bold"/>
                  <a:sym typeface="Tomorrow Bold"/>
                </a:rPr>
                <a:t>Predicting Trailers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2686645" y="5020568"/>
            <a:ext cx="7766446" cy="446634"/>
            <a:chOff x="0" y="0"/>
            <a:chExt cx="10355262" cy="595512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0355262" cy="595512"/>
            </a:xfrm>
            <a:custGeom>
              <a:avLst/>
              <a:gdLst/>
              <a:ahLst/>
              <a:cxnLst/>
              <a:rect l="l" t="t" r="r" b="b"/>
              <a:pathLst>
                <a:path w="10355262" h="595512">
                  <a:moveTo>
                    <a:pt x="0" y="0"/>
                  </a:moveTo>
                  <a:lnTo>
                    <a:pt x="10355262" y="0"/>
                  </a:lnTo>
                  <a:lnTo>
                    <a:pt x="10355262" y="595512"/>
                  </a:lnTo>
                  <a:lnTo>
                    <a:pt x="0" y="59551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0" y="-95250"/>
              <a:ext cx="10355262" cy="69076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00"/>
                </a:lnSpc>
              </a:pPr>
              <a:r>
                <a:rPr lang="en-US" sz="2187">
                  <a:solidFill>
                    <a:srgbClr val="C9C9C0"/>
                  </a:solidFill>
                  <a:latin typeface="Tomorrow"/>
                  <a:ea typeface="Tomorrow"/>
                  <a:cs typeface="Tomorrow"/>
                  <a:sym typeface="Tomorrow"/>
                </a:rPr>
                <a:t>Movie sentiment from trailers.</a:t>
              </a: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1566862" y="6634311"/>
            <a:ext cx="837307" cy="38100"/>
            <a:chOff x="0" y="0"/>
            <a:chExt cx="1116410" cy="508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1116457" cy="50800"/>
            </a:xfrm>
            <a:custGeom>
              <a:avLst/>
              <a:gdLst/>
              <a:ahLst/>
              <a:cxnLst/>
              <a:rect l="l" t="t" r="r" b="b"/>
              <a:pathLst>
                <a:path w="1116457" h="50800">
                  <a:moveTo>
                    <a:pt x="0" y="25400"/>
                  </a:moveTo>
                  <a:cubicBezTo>
                    <a:pt x="0" y="11430"/>
                    <a:pt x="11430" y="0"/>
                    <a:pt x="25400" y="0"/>
                  </a:cubicBezTo>
                  <a:lnTo>
                    <a:pt x="1091057" y="0"/>
                  </a:lnTo>
                  <a:cubicBezTo>
                    <a:pt x="1105027" y="0"/>
                    <a:pt x="1116457" y="11430"/>
                    <a:pt x="1116457" y="25400"/>
                  </a:cubicBezTo>
                  <a:cubicBezTo>
                    <a:pt x="1116457" y="39370"/>
                    <a:pt x="1105027" y="50800"/>
                    <a:pt x="1091057" y="50800"/>
                  </a:cubicBezTo>
                  <a:lnTo>
                    <a:pt x="25400" y="50800"/>
                  </a:lnTo>
                  <a:cubicBezTo>
                    <a:pt x="11430" y="50800"/>
                    <a:pt x="0" y="39370"/>
                    <a:pt x="0" y="25400"/>
                  </a:cubicBezTo>
                  <a:close/>
                </a:path>
              </a:pathLst>
            </a:custGeom>
            <a:solidFill>
              <a:srgbClr val="555553"/>
            </a:solidFill>
          </p:spPr>
        </p:sp>
      </p:grpSp>
      <p:grpSp>
        <p:nvGrpSpPr>
          <p:cNvPr id="31" name="Group 31"/>
          <p:cNvGrpSpPr/>
          <p:nvPr/>
        </p:nvGrpSpPr>
        <p:grpSpPr>
          <a:xfrm>
            <a:off x="976907" y="6339334"/>
            <a:ext cx="628055" cy="628055"/>
            <a:chOff x="0" y="0"/>
            <a:chExt cx="837407" cy="837407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837438" cy="837438"/>
            </a:xfrm>
            <a:custGeom>
              <a:avLst/>
              <a:gdLst/>
              <a:ahLst/>
              <a:cxnLst/>
              <a:rect l="l" t="t" r="r" b="b"/>
              <a:pathLst>
                <a:path w="837438" h="837438">
                  <a:moveTo>
                    <a:pt x="0" y="55880"/>
                  </a:moveTo>
                  <a:cubicBezTo>
                    <a:pt x="0" y="25019"/>
                    <a:pt x="25019" y="0"/>
                    <a:pt x="55880" y="0"/>
                  </a:cubicBezTo>
                  <a:lnTo>
                    <a:pt x="781558" y="0"/>
                  </a:lnTo>
                  <a:cubicBezTo>
                    <a:pt x="812419" y="0"/>
                    <a:pt x="837438" y="25019"/>
                    <a:pt x="837438" y="55880"/>
                  </a:cubicBezTo>
                  <a:lnTo>
                    <a:pt x="837438" y="781558"/>
                  </a:lnTo>
                  <a:cubicBezTo>
                    <a:pt x="837438" y="812419"/>
                    <a:pt x="812419" y="837438"/>
                    <a:pt x="781558" y="837438"/>
                  </a:cubicBezTo>
                  <a:lnTo>
                    <a:pt x="55880" y="837438"/>
                  </a:lnTo>
                  <a:cubicBezTo>
                    <a:pt x="25019" y="837438"/>
                    <a:pt x="0" y="812419"/>
                    <a:pt x="0" y="781558"/>
                  </a:cubicBezTo>
                  <a:close/>
                </a:path>
              </a:pathLst>
            </a:custGeom>
            <a:solidFill>
              <a:srgbClr val="3C3C3A"/>
            </a:solidFill>
          </p:spPr>
        </p:sp>
      </p:grpSp>
      <p:grpSp>
        <p:nvGrpSpPr>
          <p:cNvPr id="33" name="Group 33"/>
          <p:cNvGrpSpPr/>
          <p:nvPr/>
        </p:nvGrpSpPr>
        <p:grpSpPr>
          <a:xfrm>
            <a:off x="1081609" y="6391721"/>
            <a:ext cx="418654" cy="523280"/>
            <a:chOff x="0" y="0"/>
            <a:chExt cx="558205" cy="697707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558205" cy="697707"/>
            </a:xfrm>
            <a:custGeom>
              <a:avLst/>
              <a:gdLst/>
              <a:ahLst/>
              <a:cxnLst/>
              <a:rect l="l" t="t" r="r" b="b"/>
              <a:pathLst>
                <a:path w="558205" h="697707">
                  <a:moveTo>
                    <a:pt x="0" y="0"/>
                  </a:moveTo>
                  <a:lnTo>
                    <a:pt x="558205" y="0"/>
                  </a:lnTo>
                  <a:lnTo>
                    <a:pt x="558205" y="697707"/>
                  </a:lnTo>
                  <a:lnTo>
                    <a:pt x="0" y="69770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5" name="TextBox 35"/>
            <p:cNvSpPr txBox="1"/>
            <p:nvPr/>
          </p:nvSpPr>
          <p:spPr>
            <a:xfrm>
              <a:off x="0" y="57150"/>
              <a:ext cx="558205" cy="64055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250"/>
                </a:lnSpc>
              </a:pPr>
              <a:r>
                <a:rPr lang="en-US" sz="3250" b="1">
                  <a:solidFill>
                    <a:srgbClr val="C9C9C0"/>
                  </a:solidFill>
                  <a:latin typeface="Tomorrow Bold"/>
                  <a:ea typeface="Tomorrow Bold"/>
                  <a:cs typeface="Tomorrow Bold"/>
                  <a:sym typeface="Tomorrow Bold"/>
                </a:rPr>
                <a:t>2</a:t>
              </a:r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2686645" y="6304360"/>
            <a:ext cx="3599110" cy="436066"/>
            <a:chOff x="0" y="0"/>
            <a:chExt cx="4798813" cy="581422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4798813" cy="581422"/>
            </a:xfrm>
            <a:custGeom>
              <a:avLst/>
              <a:gdLst/>
              <a:ahLst/>
              <a:cxnLst/>
              <a:rect l="l" t="t" r="r" b="b"/>
              <a:pathLst>
                <a:path w="4798813" h="581422">
                  <a:moveTo>
                    <a:pt x="0" y="0"/>
                  </a:moveTo>
                  <a:lnTo>
                    <a:pt x="4798813" y="0"/>
                  </a:lnTo>
                  <a:lnTo>
                    <a:pt x="4798813" y="581422"/>
                  </a:lnTo>
                  <a:lnTo>
                    <a:pt x="0" y="58142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8" name="TextBox 38"/>
            <p:cNvSpPr txBox="1"/>
            <p:nvPr/>
          </p:nvSpPr>
          <p:spPr>
            <a:xfrm>
              <a:off x="0" y="-19050"/>
              <a:ext cx="4798813" cy="60047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374"/>
                </a:lnSpc>
              </a:pPr>
              <a:r>
                <a:rPr lang="en-US" sz="2687" b="1">
                  <a:solidFill>
                    <a:srgbClr val="C9C9C0"/>
                  </a:solidFill>
                  <a:latin typeface="Tomorrow Bold"/>
                  <a:ea typeface="Tomorrow Bold"/>
                  <a:cs typeface="Tomorrow Bold"/>
                  <a:sym typeface="Tomorrow Bold"/>
                </a:rPr>
                <a:t>Multimodal Analysis</a:t>
              </a:r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2686645" y="6907858"/>
            <a:ext cx="7766446" cy="446634"/>
            <a:chOff x="0" y="0"/>
            <a:chExt cx="10355262" cy="595512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10355262" cy="595512"/>
            </a:xfrm>
            <a:custGeom>
              <a:avLst/>
              <a:gdLst/>
              <a:ahLst/>
              <a:cxnLst/>
              <a:rect l="l" t="t" r="r" b="b"/>
              <a:pathLst>
                <a:path w="10355262" h="595512">
                  <a:moveTo>
                    <a:pt x="0" y="0"/>
                  </a:moveTo>
                  <a:lnTo>
                    <a:pt x="10355262" y="0"/>
                  </a:lnTo>
                  <a:lnTo>
                    <a:pt x="10355262" y="595512"/>
                  </a:lnTo>
                  <a:lnTo>
                    <a:pt x="0" y="59551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1" name="TextBox 41"/>
            <p:cNvSpPr txBox="1"/>
            <p:nvPr/>
          </p:nvSpPr>
          <p:spPr>
            <a:xfrm>
              <a:off x="0" y="-95250"/>
              <a:ext cx="10355262" cy="69076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00"/>
                </a:lnSpc>
              </a:pPr>
              <a:r>
                <a:rPr lang="en-US" sz="2187">
                  <a:solidFill>
                    <a:srgbClr val="C9C9C0"/>
                  </a:solidFill>
                  <a:latin typeface="Tomorrow"/>
                  <a:ea typeface="Tomorrow"/>
                  <a:cs typeface="Tomorrow"/>
                  <a:sym typeface="Tomorrow"/>
                </a:rPr>
                <a:t>Integrate various data types.</a:t>
              </a:r>
            </a:p>
          </p:txBody>
        </p:sp>
      </p:grpSp>
      <p:grpSp>
        <p:nvGrpSpPr>
          <p:cNvPr id="42" name="Group 42"/>
          <p:cNvGrpSpPr/>
          <p:nvPr/>
        </p:nvGrpSpPr>
        <p:grpSpPr>
          <a:xfrm>
            <a:off x="1566862" y="8521601"/>
            <a:ext cx="837307" cy="38100"/>
            <a:chOff x="0" y="0"/>
            <a:chExt cx="1116410" cy="50800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1116457" cy="50800"/>
            </a:xfrm>
            <a:custGeom>
              <a:avLst/>
              <a:gdLst/>
              <a:ahLst/>
              <a:cxnLst/>
              <a:rect l="l" t="t" r="r" b="b"/>
              <a:pathLst>
                <a:path w="1116457" h="50800">
                  <a:moveTo>
                    <a:pt x="0" y="25400"/>
                  </a:moveTo>
                  <a:cubicBezTo>
                    <a:pt x="0" y="11430"/>
                    <a:pt x="11430" y="0"/>
                    <a:pt x="25400" y="0"/>
                  </a:cubicBezTo>
                  <a:lnTo>
                    <a:pt x="1091057" y="0"/>
                  </a:lnTo>
                  <a:cubicBezTo>
                    <a:pt x="1105027" y="0"/>
                    <a:pt x="1116457" y="11430"/>
                    <a:pt x="1116457" y="25400"/>
                  </a:cubicBezTo>
                  <a:cubicBezTo>
                    <a:pt x="1116457" y="39370"/>
                    <a:pt x="1105027" y="50800"/>
                    <a:pt x="1091057" y="50800"/>
                  </a:cubicBezTo>
                  <a:lnTo>
                    <a:pt x="25400" y="50800"/>
                  </a:lnTo>
                  <a:cubicBezTo>
                    <a:pt x="11430" y="50800"/>
                    <a:pt x="0" y="39370"/>
                    <a:pt x="0" y="25400"/>
                  </a:cubicBezTo>
                  <a:close/>
                </a:path>
              </a:pathLst>
            </a:custGeom>
            <a:solidFill>
              <a:srgbClr val="555553"/>
            </a:solidFill>
          </p:spPr>
        </p:sp>
      </p:grpSp>
      <p:grpSp>
        <p:nvGrpSpPr>
          <p:cNvPr id="44" name="Group 44"/>
          <p:cNvGrpSpPr/>
          <p:nvPr/>
        </p:nvGrpSpPr>
        <p:grpSpPr>
          <a:xfrm>
            <a:off x="976907" y="8226624"/>
            <a:ext cx="628055" cy="628055"/>
            <a:chOff x="0" y="0"/>
            <a:chExt cx="837407" cy="837407"/>
          </a:xfrm>
        </p:grpSpPr>
        <p:sp>
          <p:nvSpPr>
            <p:cNvPr id="45" name="Freeform 45"/>
            <p:cNvSpPr/>
            <p:nvPr/>
          </p:nvSpPr>
          <p:spPr>
            <a:xfrm>
              <a:off x="0" y="0"/>
              <a:ext cx="837438" cy="837438"/>
            </a:xfrm>
            <a:custGeom>
              <a:avLst/>
              <a:gdLst/>
              <a:ahLst/>
              <a:cxnLst/>
              <a:rect l="l" t="t" r="r" b="b"/>
              <a:pathLst>
                <a:path w="837438" h="837438">
                  <a:moveTo>
                    <a:pt x="0" y="55880"/>
                  </a:moveTo>
                  <a:cubicBezTo>
                    <a:pt x="0" y="25019"/>
                    <a:pt x="25019" y="0"/>
                    <a:pt x="55880" y="0"/>
                  </a:cubicBezTo>
                  <a:lnTo>
                    <a:pt x="781558" y="0"/>
                  </a:lnTo>
                  <a:cubicBezTo>
                    <a:pt x="812419" y="0"/>
                    <a:pt x="837438" y="25019"/>
                    <a:pt x="837438" y="55880"/>
                  </a:cubicBezTo>
                  <a:lnTo>
                    <a:pt x="837438" y="781558"/>
                  </a:lnTo>
                  <a:cubicBezTo>
                    <a:pt x="837438" y="812419"/>
                    <a:pt x="812419" y="837438"/>
                    <a:pt x="781558" y="837438"/>
                  </a:cubicBezTo>
                  <a:lnTo>
                    <a:pt x="55880" y="837438"/>
                  </a:lnTo>
                  <a:cubicBezTo>
                    <a:pt x="25019" y="837438"/>
                    <a:pt x="0" y="812419"/>
                    <a:pt x="0" y="781558"/>
                  </a:cubicBezTo>
                  <a:close/>
                </a:path>
              </a:pathLst>
            </a:custGeom>
            <a:solidFill>
              <a:srgbClr val="3C3C3A"/>
            </a:solidFill>
          </p:spPr>
        </p:sp>
      </p:grpSp>
      <p:grpSp>
        <p:nvGrpSpPr>
          <p:cNvPr id="46" name="Group 46"/>
          <p:cNvGrpSpPr/>
          <p:nvPr/>
        </p:nvGrpSpPr>
        <p:grpSpPr>
          <a:xfrm>
            <a:off x="1081609" y="8279011"/>
            <a:ext cx="418654" cy="523280"/>
            <a:chOff x="0" y="0"/>
            <a:chExt cx="558205" cy="697707"/>
          </a:xfrm>
        </p:grpSpPr>
        <p:sp>
          <p:nvSpPr>
            <p:cNvPr id="47" name="Freeform 47"/>
            <p:cNvSpPr/>
            <p:nvPr/>
          </p:nvSpPr>
          <p:spPr>
            <a:xfrm>
              <a:off x="0" y="0"/>
              <a:ext cx="558205" cy="697707"/>
            </a:xfrm>
            <a:custGeom>
              <a:avLst/>
              <a:gdLst/>
              <a:ahLst/>
              <a:cxnLst/>
              <a:rect l="l" t="t" r="r" b="b"/>
              <a:pathLst>
                <a:path w="558205" h="697707">
                  <a:moveTo>
                    <a:pt x="0" y="0"/>
                  </a:moveTo>
                  <a:lnTo>
                    <a:pt x="558205" y="0"/>
                  </a:lnTo>
                  <a:lnTo>
                    <a:pt x="558205" y="697707"/>
                  </a:lnTo>
                  <a:lnTo>
                    <a:pt x="0" y="69770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8" name="TextBox 48"/>
            <p:cNvSpPr txBox="1"/>
            <p:nvPr/>
          </p:nvSpPr>
          <p:spPr>
            <a:xfrm>
              <a:off x="0" y="57150"/>
              <a:ext cx="558205" cy="64055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250"/>
                </a:lnSpc>
              </a:pPr>
              <a:r>
                <a:rPr lang="en-US" sz="3250" b="1">
                  <a:solidFill>
                    <a:srgbClr val="C9C9C0"/>
                  </a:solidFill>
                  <a:latin typeface="Tomorrow Bold"/>
                  <a:ea typeface="Tomorrow Bold"/>
                  <a:cs typeface="Tomorrow Bold"/>
                  <a:sym typeface="Tomorrow Bold"/>
                </a:rPr>
                <a:t>3</a:t>
              </a:r>
            </a:p>
          </p:txBody>
        </p:sp>
      </p:grpSp>
      <p:grpSp>
        <p:nvGrpSpPr>
          <p:cNvPr id="49" name="Group 49"/>
          <p:cNvGrpSpPr/>
          <p:nvPr/>
        </p:nvGrpSpPr>
        <p:grpSpPr>
          <a:xfrm>
            <a:off x="2686645" y="8191649"/>
            <a:ext cx="4271070" cy="436066"/>
            <a:chOff x="0" y="0"/>
            <a:chExt cx="5694760" cy="581422"/>
          </a:xfrm>
        </p:grpSpPr>
        <p:sp>
          <p:nvSpPr>
            <p:cNvPr id="50" name="Freeform 50"/>
            <p:cNvSpPr/>
            <p:nvPr/>
          </p:nvSpPr>
          <p:spPr>
            <a:xfrm>
              <a:off x="0" y="0"/>
              <a:ext cx="5694760" cy="581422"/>
            </a:xfrm>
            <a:custGeom>
              <a:avLst/>
              <a:gdLst/>
              <a:ahLst/>
              <a:cxnLst/>
              <a:rect l="l" t="t" r="r" b="b"/>
              <a:pathLst>
                <a:path w="5694760" h="581422">
                  <a:moveTo>
                    <a:pt x="0" y="0"/>
                  </a:moveTo>
                  <a:lnTo>
                    <a:pt x="5694760" y="0"/>
                  </a:lnTo>
                  <a:lnTo>
                    <a:pt x="5694760" y="581422"/>
                  </a:lnTo>
                  <a:lnTo>
                    <a:pt x="0" y="58142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51" name="TextBox 51"/>
            <p:cNvSpPr txBox="1"/>
            <p:nvPr/>
          </p:nvSpPr>
          <p:spPr>
            <a:xfrm>
              <a:off x="0" y="-19050"/>
              <a:ext cx="5694760" cy="60047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374"/>
                </a:lnSpc>
              </a:pPr>
              <a:r>
                <a:rPr lang="en-US" sz="2687" b="1">
                  <a:solidFill>
                    <a:srgbClr val="C9C9C0"/>
                  </a:solidFill>
                  <a:latin typeface="Tomorrow Bold"/>
                  <a:ea typeface="Tomorrow Bold"/>
                  <a:cs typeface="Tomorrow Bold"/>
                  <a:sym typeface="Tomorrow Bold"/>
                </a:rPr>
                <a:t>Live Sentiment Tracking</a:t>
              </a:r>
            </a:p>
          </p:txBody>
        </p:sp>
      </p:grpSp>
      <p:grpSp>
        <p:nvGrpSpPr>
          <p:cNvPr id="52" name="Group 52"/>
          <p:cNvGrpSpPr/>
          <p:nvPr/>
        </p:nvGrpSpPr>
        <p:grpSpPr>
          <a:xfrm>
            <a:off x="2686645" y="8795148"/>
            <a:ext cx="7766446" cy="446634"/>
            <a:chOff x="0" y="0"/>
            <a:chExt cx="10355262" cy="595512"/>
          </a:xfrm>
        </p:grpSpPr>
        <p:sp>
          <p:nvSpPr>
            <p:cNvPr id="53" name="Freeform 53"/>
            <p:cNvSpPr/>
            <p:nvPr/>
          </p:nvSpPr>
          <p:spPr>
            <a:xfrm>
              <a:off x="0" y="0"/>
              <a:ext cx="10355262" cy="595512"/>
            </a:xfrm>
            <a:custGeom>
              <a:avLst/>
              <a:gdLst/>
              <a:ahLst/>
              <a:cxnLst/>
              <a:rect l="l" t="t" r="r" b="b"/>
              <a:pathLst>
                <a:path w="10355262" h="595512">
                  <a:moveTo>
                    <a:pt x="0" y="0"/>
                  </a:moveTo>
                  <a:lnTo>
                    <a:pt x="10355262" y="0"/>
                  </a:lnTo>
                  <a:lnTo>
                    <a:pt x="10355262" y="595512"/>
                  </a:lnTo>
                  <a:lnTo>
                    <a:pt x="0" y="59551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54" name="TextBox 54"/>
            <p:cNvSpPr txBox="1"/>
            <p:nvPr/>
          </p:nvSpPr>
          <p:spPr>
            <a:xfrm>
              <a:off x="0" y="-95250"/>
              <a:ext cx="10355262" cy="69076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00"/>
                </a:lnSpc>
              </a:pPr>
              <a:r>
                <a:rPr lang="en-US" sz="2187">
                  <a:solidFill>
                    <a:srgbClr val="C9C9C0"/>
                  </a:solidFill>
                  <a:latin typeface="Tomorrow"/>
                  <a:ea typeface="Tomorrow"/>
                  <a:cs typeface="Tomorrow"/>
                  <a:sym typeface="Tomorrow"/>
                </a:rPr>
                <a:t>Real-time feedback analysis.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381</Words>
  <Application>Microsoft Office PowerPoint</Application>
  <PresentationFormat>Custom</PresentationFormat>
  <Paragraphs>98</Paragraphs>
  <Slides>9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Tomorrow Bold</vt:lpstr>
      <vt:lpstr>Arial</vt:lpstr>
      <vt:lpstr>Times New Roman</vt:lpstr>
      <vt:lpstr>Tomorrow</vt:lpstr>
      <vt:lpstr>Calibri</vt:lpstr>
      <vt:lpstr>Office Theme</vt:lpstr>
      <vt:lpstr>Sentiment Analysis of Movie Reviews  (INTRODUCTION TO AI (AI-201B)) Even Semester Session 2024-25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Movie-Sentiment-Analysis-Unveiling-Audience-Emotions.pptx</dc:title>
  <cp:lastModifiedBy>Tushar Prajapati</cp:lastModifiedBy>
  <cp:revision>2</cp:revision>
  <dcterms:created xsi:type="dcterms:W3CDTF">2006-08-16T00:00:00Z</dcterms:created>
  <dcterms:modified xsi:type="dcterms:W3CDTF">2025-04-22T08:01:44Z</dcterms:modified>
  <dc:identifier>DAGlV1I24HA</dc:identifier>
</cp:coreProperties>
</file>